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6"/>
  </p:notesMasterIdLst>
  <p:sldIdLst>
    <p:sldId id="284" r:id="rId3"/>
    <p:sldId id="256" r:id="rId4"/>
    <p:sldId id="277" r:id="rId5"/>
    <p:sldId id="282" r:id="rId6"/>
    <p:sldId id="274" r:id="rId7"/>
    <p:sldId id="303" r:id="rId8"/>
    <p:sldId id="304" r:id="rId9"/>
    <p:sldId id="305" r:id="rId10"/>
    <p:sldId id="285" r:id="rId11"/>
    <p:sldId id="291" r:id="rId12"/>
    <p:sldId id="308" r:id="rId13"/>
    <p:sldId id="283" r:id="rId14"/>
    <p:sldId id="276" r:id="rId15"/>
    <p:sldId id="279" r:id="rId16"/>
    <p:sldId id="280" r:id="rId17"/>
    <p:sldId id="289" r:id="rId18"/>
    <p:sldId id="290" r:id="rId19"/>
    <p:sldId id="307" r:id="rId20"/>
    <p:sldId id="292" r:id="rId21"/>
    <p:sldId id="293" r:id="rId22"/>
    <p:sldId id="288" r:id="rId23"/>
    <p:sldId id="306" r:id="rId24"/>
    <p:sldId id="294" r:id="rId25"/>
  </p:sldIdLst>
  <p:sldSz cx="9144000" cy="5143500" type="screen16x9"/>
  <p:notesSz cx="6858000" cy="9144000"/>
  <p:embeddedFontLst>
    <p:embeddedFont>
      <p:font typeface="Advent Pro Light" panose="020B0604020202020204" charset="0"/>
      <p:regular r:id="rId27"/>
      <p:bold r:id="rId28"/>
    </p:embeddedFont>
    <p:embeddedFont>
      <p:font typeface="Anton" pitchFamily="2" charset="0"/>
      <p:regular r:id="rId29"/>
    </p:embeddedFont>
    <p:embeddedFont>
      <p:font typeface="Fira Sans Condensed Light" panose="020B0403050000020004" pitchFamily="34" charset="0"/>
      <p:regular r:id="rId30"/>
      <p:italic r:id="rId31"/>
    </p:embeddedFont>
    <p:embeddedFont>
      <p:font typeface="Lato" panose="020F0502020204030203" pitchFamily="34"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Rajdhani"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7" d="100"/>
          <a:sy n="107"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4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9c1182925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9c118292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3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25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15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9c118292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9c118292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2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9c118292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9c118292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62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9c118292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19c118292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16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6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5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46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22182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2067675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extLst>
      <p:ext uri="{BB962C8B-B14F-4D97-AF65-F5344CB8AC3E}">
        <p14:creationId xmlns:p14="http://schemas.microsoft.com/office/powerpoint/2010/main" val="1258196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extLst>
      <p:ext uri="{BB962C8B-B14F-4D97-AF65-F5344CB8AC3E}">
        <p14:creationId xmlns:p14="http://schemas.microsoft.com/office/powerpoint/2010/main" val="1492340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82712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2119415472"/>
      </p:ext>
    </p:extLst>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jigsawacademy.com/popular-regression-algorithms-ml/#Ridge-Regression" TargetMode="External"/><Relationship Id="rId7" Type="http://schemas.openxmlformats.org/officeDocument/2006/relationships/hyperlink" Target="https://www.jigsawacademy.com/popular-regression-algorithms-ml/#Polynomial-Regression" TargetMode="External"/><Relationship Id="rId2" Type="http://schemas.openxmlformats.org/officeDocument/2006/relationships/hyperlink" Target="https://www.jigsawacademy.com/popular-regression-algorithms-ml/#Linear-Regression" TargetMode="External"/><Relationship Id="rId1" Type="http://schemas.openxmlformats.org/officeDocument/2006/relationships/slideLayout" Target="../slideLayouts/slideLayout10.xml"/><Relationship Id="rId6" Type="http://schemas.openxmlformats.org/officeDocument/2006/relationships/hyperlink" Target="https://www.jigsawacademy.com/popular-regression-algorithms-ml/#Gausian-Regression" TargetMode="External"/><Relationship Id="rId5" Type="http://schemas.openxmlformats.org/officeDocument/2006/relationships/hyperlink" Target="https://www.jigsawacademy.com/popular-regression-algorithms-ml/#Lasso-Regression-" TargetMode="External"/><Relationship Id="rId4" Type="http://schemas.openxmlformats.org/officeDocument/2006/relationships/hyperlink" Target="https://www.jigsawacademy.com/popular-regression-algorithms-ml/#Neural-Network-Regress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 Robot Sticker - Hi Robot Stickers">
            <a:extLst>
              <a:ext uri="{FF2B5EF4-FFF2-40B4-BE49-F238E27FC236}">
                <a16:creationId xmlns:a16="http://schemas.microsoft.com/office/drawing/2014/main" id="{6306C270-300F-442D-93F8-076049343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588" y="0"/>
            <a:ext cx="4371975" cy="4743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yal River Angel Robot Sticker - Royal River Angel Robot Robotins Stickers">
            <a:extLst>
              <a:ext uri="{FF2B5EF4-FFF2-40B4-BE49-F238E27FC236}">
                <a16:creationId xmlns:a16="http://schemas.microsoft.com/office/drawing/2014/main" id="{52E30DD1-0BFB-4C1D-AAE3-EEFCF97E8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 y="250031"/>
            <a:ext cx="4743450"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09724F1-F4D8-4364-AF79-39437907FB88}"/>
              </a:ext>
            </a:extLst>
          </p:cNvPr>
          <p:cNvSpPr/>
          <p:nvPr/>
        </p:nvSpPr>
        <p:spPr>
          <a:xfrm>
            <a:off x="2299218" y="1046431"/>
            <a:ext cx="3259687" cy="110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a:solidFill>
                  <a:schemeClr val="bg1">
                    <a:lumMod val="60000"/>
                    <a:lumOff val="40000"/>
                  </a:schemeClr>
                </a:solidFill>
                <a:highlight>
                  <a:srgbClr val="000000"/>
                </a:highlight>
              </a:rPr>
              <a:t>Day 5 of Machine Learning Workshop</a:t>
            </a:r>
          </a:p>
        </p:txBody>
      </p:sp>
      <p:sp>
        <p:nvSpPr>
          <p:cNvPr id="2" name="TextBox 1">
            <a:extLst>
              <a:ext uri="{FF2B5EF4-FFF2-40B4-BE49-F238E27FC236}">
                <a16:creationId xmlns:a16="http://schemas.microsoft.com/office/drawing/2014/main" id="{B954ACC0-CA30-48FB-800E-67C27DBDF882}"/>
              </a:ext>
            </a:extLst>
          </p:cNvPr>
          <p:cNvSpPr txBox="1"/>
          <p:nvPr/>
        </p:nvSpPr>
        <p:spPr>
          <a:xfrm>
            <a:off x="3871912" y="2228850"/>
            <a:ext cx="2107407" cy="400110"/>
          </a:xfrm>
          <a:prstGeom prst="rect">
            <a:avLst/>
          </a:prstGeom>
          <a:noFill/>
        </p:spPr>
        <p:txBody>
          <a:bodyPr wrap="square" rtlCol="0">
            <a:spAutoFit/>
          </a:bodyPr>
          <a:lstStyle/>
          <a:p>
            <a:r>
              <a:rPr lang="en-IN" sz="2000" b="1">
                <a:solidFill>
                  <a:schemeClr val="accent4">
                    <a:lumMod val="90000"/>
                  </a:schemeClr>
                </a:solidFill>
              </a:rPr>
              <a:t>-Dikshita Padte</a:t>
            </a:r>
          </a:p>
        </p:txBody>
      </p:sp>
    </p:spTree>
    <p:extLst>
      <p:ext uri="{BB962C8B-B14F-4D97-AF65-F5344CB8AC3E}">
        <p14:creationId xmlns:p14="http://schemas.microsoft.com/office/powerpoint/2010/main" val="24025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9639A-C554-4983-AD58-7AE1242340B5}"/>
              </a:ext>
            </a:extLst>
          </p:cNvPr>
          <p:cNvPicPr>
            <a:picLocks noChangeAspect="1"/>
          </p:cNvPicPr>
          <p:nvPr/>
        </p:nvPicPr>
        <p:blipFill>
          <a:blip r:embed="rId2"/>
          <a:stretch>
            <a:fillRect/>
          </a:stretch>
        </p:blipFill>
        <p:spPr>
          <a:xfrm>
            <a:off x="1538796" y="2257424"/>
            <a:ext cx="5687787" cy="2736057"/>
          </a:xfrm>
          <a:prstGeom prst="rect">
            <a:avLst/>
          </a:prstGeom>
        </p:spPr>
      </p:pic>
      <p:sp>
        <p:nvSpPr>
          <p:cNvPr id="6" name="TextBox 5">
            <a:extLst>
              <a:ext uri="{FF2B5EF4-FFF2-40B4-BE49-F238E27FC236}">
                <a16:creationId xmlns:a16="http://schemas.microsoft.com/office/drawing/2014/main" id="{07CD73CD-E043-4BD6-A6B0-C5936DF83825}"/>
              </a:ext>
            </a:extLst>
          </p:cNvPr>
          <p:cNvSpPr txBox="1"/>
          <p:nvPr/>
        </p:nvSpPr>
        <p:spPr>
          <a:xfrm>
            <a:off x="271462" y="902656"/>
            <a:ext cx="8222457" cy="1169551"/>
          </a:xfrm>
          <a:prstGeom prst="rect">
            <a:avLst/>
          </a:prstGeom>
          <a:noFill/>
        </p:spPr>
        <p:txBody>
          <a:bodyPr wrap="square">
            <a:spAutoFit/>
          </a:bodyPr>
          <a:lstStyle/>
          <a:p>
            <a:r>
              <a:rPr lang="en-US" b="0" i="0">
                <a:solidFill>
                  <a:schemeClr val="accent2">
                    <a:lumMod val="60000"/>
                    <a:lumOff val="40000"/>
                  </a:schemeClr>
                </a:solidFill>
                <a:effectLst/>
                <a:latin typeface="inter-regular"/>
              </a:rPr>
              <a:t>There are two types of Classifications:</a:t>
            </a:r>
          </a:p>
          <a:p>
            <a:endParaRPr lang="en-US" b="0" i="0">
              <a:solidFill>
                <a:schemeClr val="accent2">
                  <a:lumMod val="60000"/>
                  <a:lumOff val="40000"/>
                </a:schemeClr>
              </a:solidFill>
              <a:effectLst/>
              <a:latin typeface="inter-regular"/>
            </a:endParaRPr>
          </a:p>
          <a:p>
            <a:r>
              <a:rPr lang="en-US" b="1" i="0">
                <a:solidFill>
                  <a:schemeClr val="accent2">
                    <a:lumMod val="60000"/>
                    <a:lumOff val="40000"/>
                  </a:schemeClr>
                </a:solidFill>
                <a:effectLst/>
                <a:latin typeface="inter-bold"/>
              </a:rPr>
              <a:t>Binary Classifier:</a:t>
            </a:r>
            <a:r>
              <a:rPr lang="en-US" b="0" i="0">
                <a:solidFill>
                  <a:schemeClr val="accent2">
                    <a:lumMod val="60000"/>
                    <a:lumOff val="40000"/>
                  </a:schemeClr>
                </a:solidFill>
                <a:effectLst/>
                <a:latin typeface="inter-regular"/>
              </a:rPr>
              <a:t> If the classification problem has only two possible outcomes, then it is called as Binary Classifier.</a:t>
            </a:r>
            <a:br>
              <a:rPr lang="en-US" b="0" i="0">
                <a:solidFill>
                  <a:schemeClr val="accent2">
                    <a:lumMod val="60000"/>
                    <a:lumOff val="40000"/>
                  </a:schemeClr>
                </a:solidFill>
                <a:effectLst/>
                <a:latin typeface="inter-regular"/>
              </a:rPr>
            </a:br>
            <a:r>
              <a:rPr lang="en-US" b="1" i="0">
                <a:solidFill>
                  <a:schemeClr val="accent2">
                    <a:lumMod val="60000"/>
                    <a:lumOff val="40000"/>
                  </a:schemeClr>
                </a:solidFill>
                <a:effectLst/>
                <a:latin typeface="inter-bold"/>
              </a:rPr>
              <a:t>Examples:</a:t>
            </a:r>
            <a:r>
              <a:rPr lang="en-US" b="0" i="0">
                <a:solidFill>
                  <a:schemeClr val="accent2">
                    <a:lumMod val="60000"/>
                    <a:lumOff val="40000"/>
                  </a:schemeClr>
                </a:solidFill>
                <a:effectLst/>
                <a:latin typeface="inter-regular"/>
              </a:rPr>
              <a:t> YES or NO, MALE or FEMALE, SPAM or NOT SPAM,  CAT or DOG, etc.</a:t>
            </a:r>
          </a:p>
        </p:txBody>
      </p:sp>
    </p:spTree>
    <p:extLst>
      <p:ext uri="{BB962C8B-B14F-4D97-AF65-F5344CB8AC3E}">
        <p14:creationId xmlns:p14="http://schemas.microsoft.com/office/powerpoint/2010/main" val="424880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2EDD-40F5-427C-94F9-C96DB42D8235}"/>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5F2B20A2-0A34-4342-AEB2-6FB899AC3074}"/>
              </a:ext>
            </a:extLst>
          </p:cNvPr>
          <p:cNvSpPr>
            <a:spLocks noGrp="1"/>
          </p:cNvSpPr>
          <p:nvPr>
            <p:ph type="body" idx="1"/>
          </p:nvPr>
        </p:nvSpPr>
        <p:spPr>
          <a:xfrm>
            <a:off x="240263" y="580975"/>
            <a:ext cx="8520600" cy="3416400"/>
          </a:xfrm>
        </p:spPr>
        <p:txBody>
          <a:bodyPr/>
          <a:lstStyle/>
          <a:p>
            <a:endParaRPr lang="en-US" b="0" i="0">
              <a:solidFill>
                <a:schemeClr val="accent2">
                  <a:lumMod val="60000"/>
                  <a:lumOff val="40000"/>
                </a:schemeClr>
              </a:solidFill>
              <a:effectLst/>
              <a:latin typeface="inter-regular"/>
            </a:endParaRPr>
          </a:p>
          <a:p>
            <a:pPr>
              <a:buFont typeface="Arial" panose="020B0604020202020204" pitchFamily="34" charset="0"/>
              <a:buChar char="•"/>
            </a:pPr>
            <a:endParaRPr lang="en-US">
              <a:solidFill>
                <a:schemeClr val="accent2">
                  <a:lumMod val="60000"/>
                  <a:lumOff val="40000"/>
                </a:schemeClr>
              </a:solidFill>
              <a:latin typeface="inter-regular"/>
            </a:endParaRPr>
          </a:p>
          <a:p>
            <a:pPr>
              <a:buFont typeface="Arial" panose="020B0604020202020204" pitchFamily="34" charset="0"/>
              <a:buChar char="•"/>
            </a:pPr>
            <a:endParaRPr lang="en-US" b="0" i="0">
              <a:solidFill>
                <a:schemeClr val="accent2">
                  <a:lumMod val="60000"/>
                  <a:lumOff val="40000"/>
                </a:schemeClr>
              </a:solidFill>
              <a:effectLst/>
              <a:latin typeface="inter-regular"/>
            </a:endParaRPr>
          </a:p>
          <a:p>
            <a:r>
              <a:rPr lang="en-US" b="1" i="0">
                <a:solidFill>
                  <a:schemeClr val="accent2">
                    <a:lumMod val="60000"/>
                    <a:lumOff val="40000"/>
                  </a:schemeClr>
                </a:solidFill>
                <a:effectLst/>
                <a:latin typeface="inter-bold"/>
              </a:rPr>
              <a:t>Multi-class Classifier:</a:t>
            </a:r>
            <a:r>
              <a:rPr lang="en-US" b="0" i="0">
                <a:solidFill>
                  <a:schemeClr val="accent2">
                    <a:lumMod val="60000"/>
                    <a:lumOff val="40000"/>
                  </a:schemeClr>
                </a:solidFill>
                <a:effectLst/>
                <a:latin typeface="inter-regular"/>
              </a:rPr>
              <a:t> If a classification problem has more than two outcomes, then it is called as Multi-class Classifier.</a:t>
            </a:r>
            <a:br>
              <a:rPr lang="en-US" b="0" i="0">
                <a:solidFill>
                  <a:schemeClr val="accent2">
                    <a:lumMod val="60000"/>
                    <a:lumOff val="40000"/>
                  </a:schemeClr>
                </a:solidFill>
                <a:effectLst/>
                <a:latin typeface="inter-regular"/>
              </a:rPr>
            </a:br>
            <a:r>
              <a:rPr lang="en-US" b="1" i="0">
                <a:solidFill>
                  <a:schemeClr val="accent2">
                    <a:lumMod val="60000"/>
                    <a:lumOff val="40000"/>
                  </a:schemeClr>
                </a:solidFill>
                <a:effectLst/>
                <a:latin typeface="inter-bold"/>
              </a:rPr>
              <a:t>Example:</a:t>
            </a:r>
            <a:r>
              <a:rPr lang="en-US" b="0" i="0">
                <a:solidFill>
                  <a:schemeClr val="accent2">
                    <a:lumMod val="60000"/>
                    <a:lumOff val="40000"/>
                  </a:schemeClr>
                </a:solidFill>
                <a:effectLst/>
                <a:latin typeface="inter-regular"/>
              </a:rPr>
              <a:t> Classifications of types of crops, Classification of types of music.</a:t>
            </a:r>
            <a:r>
              <a:rPr lang="en-IN" b="0" i="0">
                <a:solidFill>
                  <a:srgbClr val="610B4B"/>
                </a:solidFill>
                <a:effectLst/>
                <a:latin typeface="erdana"/>
              </a:rPr>
              <a:t> </a:t>
            </a:r>
            <a:endParaRPr lang="en-US" b="0" i="0">
              <a:solidFill>
                <a:schemeClr val="accent2">
                  <a:lumMod val="60000"/>
                  <a:lumOff val="40000"/>
                </a:schemeClr>
              </a:solidFill>
              <a:effectLst/>
              <a:latin typeface="inter-regular"/>
            </a:endParaRPr>
          </a:p>
          <a:p>
            <a:endParaRPr lang="en-IN"/>
          </a:p>
        </p:txBody>
      </p:sp>
      <p:pic>
        <p:nvPicPr>
          <p:cNvPr id="1026" name="Picture 2">
            <a:extLst>
              <a:ext uri="{FF2B5EF4-FFF2-40B4-BE49-F238E27FC236}">
                <a16:creationId xmlns:a16="http://schemas.microsoft.com/office/drawing/2014/main" id="{87E4B754-DB0C-45ED-9AE4-1E06EA09E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50" b="11824"/>
          <a:stretch/>
        </p:blipFill>
        <p:spPr bwMode="auto">
          <a:xfrm>
            <a:off x="2305049" y="2099250"/>
            <a:ext cx="4762500" cy="189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94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 Types of Classification Algorithms in Machine Learning">
            <a:extLst>
              <a:ext uri="{FF2B5EF4-FFF2-40B4-BE49-F238E27FC236}">
                <a16:creationId xmlns:a16="http://schemas.microsoft.com/office/drawing/2014/main" id="{E5DAF18D-4792-4FFC-97D7-1FE7C7528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31"/>
            <a:ext cx="9166316"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CD42D02E-6F5D-47AC-B79D-8A9C6CDEAE3D}"/>
              </a:ext>
            </a:extLst>
          </p:cNvPr>
          <p:cNvCxnSpPr>
            <a:cxnSpLocks/>
          </p:cNvCxnSpPr>
          <p:nvPr/>
        </p:nvCxnSpPr>
        <p:spPr>
          <a:xfrm rot="5400000">
            <a:off x="550800" y="3661200"/>
            <a:ext cx="1015200" cy="777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D2BF34E3-DBA5-4767-B9C1-623C516E8782}"/>
              </a:ext>
            </a:extLst>
          </p:cNvPr>
          <p:cNvCxnSpPr>
            <a:cxnSpLocks/>
          </p:cNvCxnSpPr>
          <p:nvPr/>
        </p:nvCxnSpPr>
        <p:spPr>
          <a:xfrm rot="5400000">
            <a:off x="2200800" y="3142797"/>
            <a:ext cx="1015200" cy="7776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FCBF4D69-5815-48EE-83E8-1653853221F3}"/>
              </a:ext>
            </a:extLst>
          </p:cNvPr>
          <p:cNvCxnSpPr>
            <a:cxnSpLocks/>
          </p:cNvCxnSpPr>
          <p:nvPr/>
        </p:nvCxnSpPr>
        <p:spPr>
          <a:xfrm rot="5400000">
            <a:off x="3757200" y="3661200"/>
            <a:ext cx="1015200" cy="777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B611DD4-9789-456D-B19A-243049653846}"/>
              </a:ext>
            </a:extLst>
          </p:cNvPr>
          <p:cNvCxnSpPr>
            <a:cxnSpLocks/>
          </p:cNvCxnSpPr>
          <p:nvPr/>
        </p:nvCxnSpPr>
        <p:spPr>
          <a:xfrm rot="16200000" flipH="1">
            <a:off x="5858158" y="3153600"/>
            <a:ext cx="1015200" cy="777600"/>
          </a:xfrm>
          <a:prstGeom prst="bentConnector3">
            <a:avLst>
              <a:gd name="adj1" fmla="val 36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59E7209-C43C-432A-B8CC-DF436E1D02B0}"/>
              </a:ext>
            </a:extLst>
          </p:cNvPr>
          <p:cNvCxnSpPr>
            <a:cxnSpLocks/>
          </p:cNvCxnSpPr>
          <p:nvPr/>
        </p:nvCxnSpPr>
        <p:spPr>
          <a:xfrm rot="16200000" flipH="1">
            <a:off x="7360558" y="3650398"/>
            <a:ext cx="1015200" cy="7776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BB3B76-AFA1-4618-AC4F-8674CDF803A2}"/>
              </a:ext>
            </a:extLst>
          </p:cNvPr>
          <p:cNvSpPr txBox="1"/>
          <p:nvPr/>
        </p:nvSpPr>
        <p:spPr>
          <a:xfrm>
            <a:off x="269521" y="4563590"/>
            <a:ext cx="1548000" cy="523220"/>
          </a:xfrm>
          <a:prstGeom prst="rect">
            <a:avLst/>
          </a:prstGeom>
          <a:noFill/>
        </p:spPr>
        <p:txBody>
          <a:bodyPr wrap="square" rtlCol="0">
            <a:spAutoFit/>
          </a:bodyPr>
          <a:lstStyle/>
          <a:p>
            <a:r>
              <a:rPr lang="en-IN"/>
              <a:t>Logistic Regression</a:t>
            </a:r>
          </a:p>
        </p:txBody>
      </p:sp>
      <p:sp>
        <p:nvSpPr>
          <p:cNvPr id="13" name="TextBox 12">
            <a:extLst>
              <a:ext uri="{FF2B5EF4-FFF2-40B4-BE49-F238E27FC236}">
                <a16:creationId xmlns:a16="http://schemas.microsoft.com/office/drawing/2014/main" id="{88543870-1C72-4295-A0A7-9805CC57888B}"/>
              </a:ext>
            </a:extLst>
          </p:cNvPr>
          <p:cNvSpPr txBox="1"/>
          <p:nvPr/>
        </p:nvSpPr>
        <p:spPr>
          <a:xfrm>
            <a:off x="1847279" y="4015613"/>
            <a:ext cx="1548000" cy="523220"/>
          </a:xfrm>
          <a:prstGeom prst="rect">
            <a:avLst/>
          </a:prstGeom>
          <a:noFill/>
        </p:spPr>
        <p:txBody>
          <a:bodyPr wrap="square" rtlCol="0">
            <a:spAutoFit/>
          </a:bodyPr>
          <a:lstStyle/>
          <a:p>
            <a:r>
              <a:rPr lang="en-IN"/>
              <a:t>K Nearest Neighbors</a:t>
            </a:r>
          </a:p>
        </p:txBody>
      </p:sp>
      <p:sp>
        <p:nvSpPr>
          <p:cNvPr id="15" name="TextBox 14">
            <a:extLst>
              <a:ext uri="{FF2B5EF4-FFF2-40B4-BE49-F238E27FC236}">
                <a16:creationId xmlns:a16="http://schemas.microsoft.com/office/drawing/2014/main" id="{270C173D-987F-4EC0-885A-DD863D22C2BC}"/>
              </a:ext>
            </a:extLst>
          </p:cNvPr>
          <p:cNvSpPr txBox="1"/>
          <p:nvPr/>
        </p:nvSpPr>
        <p:spPr>
          <a:xfrm>
            <a:off x="3723600" y="4825200"/>
            <a:ext cx="1411200" cy="307777"/>
          </a:xfrm>
          <a:prstGeom prst="rect">
            <a:avLst/>
          </a:prstGeom>
          <a:noFill/>
        </p:spPr>
        <p:txBody>
          <a:bodyPr wrap="square" rtlCol="0">
            <a:spAutoFit/>
          </a:bodyPr>
          <a:lstStyle/>
          <a:p>
            <a:endParaRPr lang="en-IN"/>
          </a:p>
        </p:txBody>
      </p:sp>
      <p:sp>
        <p:nvSpPr>
          <p:cNvPr id="16" name="TextBox 15">
            <a:extLst>
              <a:ext uri="{FF2B5EF4-FFF2-40B4-BE49-F238E27FC236}">
                <a16:creationId xmlns:a16="http://schemas.microsoft.com/office/drawing/2014/main" id="{9E378BDB-F3EE-4189-AC5A-BB10997BEB54}"/>
              </a:ext>
            </a:extLst>
          </p:cNvPr>
          <p:cNvSpPr txBox="1"/>
          <p:nvPr/>
        </p:nvSpPr>
        <p:spPr>
          <a:xfrm>
            <a:off x="3876000" y="4977600"/>
            <a:ext cx="1411200" cy="307777"/>
          </a:xfrm>
          <a:prstGeom prst="rect">
            <a:avLst/>
          </a:prstGeom>
          <a:noFill/>
        </p:spPr>
        <p:txBody>
          <a:bodyPr wrap="square" rtlCol="0">
            <a:spAutoFit/>
          </a:bodyPr>
          <a:lstStyle/>
          <a:p>
            <a:endParaRPr lang="en-IN"/>
          </a:p>
        </p:txBody>
      </p:sp>
      <p:sp>
        <p:nvSpPr>
          <p:cNvPr id="17" name="TextBox 16">
            <a:extLst>
              <a:ext uri="{FF2B5EF4-FFF2-40B4-BE49-F238E27FC236}">
                <a16:creationId xmlns:a16="http://schemas.microsoft.com/office/drawing/2014/main" id="{6060B564-E381-430D-9E38-92B84BE4C9D4}"/>
              </a:ext>
            </a:extLst>
          </p:cNvPr>
          <p:cNvSpPr txBox="1"/>
          <p:nvPr/>
        </p:nvSpPr>
        <p:spPr>
          <a:xfrm>
            <a:off x="3960000" y="4410046"/>
            <a:ext cx="1411200" cy="307777"/>
          </a:xfrm>
          <a:prstGeom prst="rect">
            <a:avLst/>
          </a:prstGeom>
          <a:noFill/>
        </p:spPr>
        <p:txBody>
          <a:bodyPr wrap="square" rtlCol="0">
            <a:spAutoFit/>
          </a:bodyPr>
          <a:lstStyle/>
          <a:p>
            <a:endParaRPr lang="en-IN"/>
          </a:p>
        </p:txBody>
      </p:sp>
      <p:sp>
        <p:nvSpPr>
          <p:cNvPr id="18" name="TextBox 17">
            <a:extLst>
              <a:ext uri="{FF2B5EF4-FFF2-40B4-BE49-F238E27FC236}">
                <a16:creationId xmlns:a16="http://schemas.microsoft.com/office/drawing/2014/main" id="{1819345C-81B8-4440-A600-E950A3B60DF2}"/>
              </a:ext>
            </a:extLst>
          </p:cNvPr>
          <p:cNvSpPr txBox="1"/>
          <p:nvPr/>
        </p:nvSpPr>
        <p:spPr>
          <a:xfrm>
            <a:off x="3492842" y="4538833"/>
            <a:ext cx="1411200" cy="523220"/>
          </a:xfrm>
          <a:prstGeom prst="rect">
            <a:avLst/>
          </a:prstGeom>
          <a:noFill/>
        </p:spPr>
        <p:txBody>
          <a:bodyPr wrap="square" rtlCol="0">
            <a:spAutoFit/>
          </a:bodyPr>
          <a:lstStyle/>
          <a:p>
            <a:r>
              <a:rPr lang="en-IN"/>
              <a:t>Naïve Bayes Classifier</a:t>
            </a:r>
          </a:p>
        </p:txBody>
      </p:sp>
      <p:sp>
        <p:nvSpPr>
          <p:cNvPr id="19" name="TextBox 18">
            <a:extLst>
              <a:ext uri="{FF2B5EF4-FFF2-40B4-BE49-F238E27FC236}">
                <a16:creationId xmlns:a16="http://schemas.microsoft.com/office/drawing/2014/main" id="{652FD626-E8B9-46DB-95F0-242AB7845698}"/>
              </a:ext>
            </a:extLst>
          </p:cNvPr>
          <p:cNvSpPr txBox="1"/>
          <p:nvPr/>
        </p:nvSpPr>
        <p:spPr>
          <a:xfrm>
            <a:off x="5838358" y="4135084"/>
            <a:ext cx="1411200" cy="523220"/>
          </a:xfrm>
          <a:prstGeom prst="rect">
            <a:avLst/>
          </a:prstGeom>
          <a:noFill/>
        </p:spPr>
        <p:txBody>
          <a:bodyPr wrap="square" rtlCol="0">
            <a:spAutoFit/>
          </a:bodyPr>
          <a:lstStyle/>
          <a:p>
            <a:r>
              <a:rPr lang="en-IN"/>
              <a:t>Decision Tree Classifier</a:t>
            </a:r>
          </a:p>
        </p:txBody>
      </p:sp>
      <p:sp>
        <p:nvSpPr>
          <p:cNvPr id="20" name="TextBox 19">
            <a:extLst>
              <a:ext uri="{FF2B5EF4-FFF2-40B4-BE49-F238E27FC236}">
                <a16:creationId xmlns:a16="http://schemas.microsoft.com/office/drawing/2014/main" id="{A981CA4F-558F-46E9-9AFB-25C49189D679}"/>
              </a:ext>
            </a:extLst>
          </p:cNvPr>
          <p:cNvSpPr txBox="1"/>
          <p:nvPr/>
        </p:nvSpPr>
        <p:spPr>
          <a:xfrm>
            <a:off x="7551358" y="4591349"/>
            <a:ext cx="1411200" cy="523220"/>
          </a:xfrm>
          <a:prstGeom prst="rect">
            <a:avLst/>
          </a:prstGeom>
          <a:noFill/>
        </p:spPr>
        <p:txBody>
          <a:bodyPr wrap="square" rtlCol="0">
            <a:spAutoFit/>
          </a:bodyPr>
          <a:lstStyle/>
          <a:p>
            <a:r>
              <a:rPr lang="en-IN"/>
              <a:t>Support Vector Machines</a:t>
            </a:r>
          </a:p>
        </p:txBody>
      </p:sp>
      <p:sp>
        <p:nvSpPr>
          <p:cNvPr id="14" name="TextBox 13">
            <a:extLst>
              <a:ext uri="{FF2B5EF4-FFF2-40B4-BE49-F238E27FC236}">
                <a16:creationId xmlns:a16="http://schemas.microsoft.com/office/drawing/2014/main" id="{58F7C0D2-F0BC-47E5-8D89-CB32D23D6BF7}"/>
              </a:ext>
            </a:extLst>
          </p:cNvPr>
          <p:cNvSpPr txBox="1"/>
          <p:nvPr/>
        </p:nvSpPr>
        <p:spPr>
          <a:xfrm>
            <a:off x="1058400" y="144000"/>
            <a:ext cx="6840000" cy="1323439"/>
          </a:xfrm>
          <a:prstGeom prst="rect">
            <a:avLst/>
          </a:prstGeom>
          <a:noFill/>
        </p:spPr>
        <p:txBody>
          <a:bodyPr wrap="square" rtlCol="0">
            <a:spAutoFit/>
          </a:bodyPr>
          <a:lstStyle/>
          <a:p>
            <a:pPr algn="ctr"/>
            <a:r>
              <a:rPr lang="en-IN" sz="4000">
                <a:solidFill>
                  <a:schemeClr val="tx2">
                    <a:lumMod val="20000"/>
                    <a:lumOff val="80000"/>
                  </a:schemeClr>
                </a:solidFill>
              </a:rPr>
              <a:t>Types of Classification Algorithms</a:t>
            </a:r>
          </a:p>
        </p:txBody>
      </p:sp>
      <p:sp>
        <p:nvSpPr>
          <p:cNvPr id="21" name="Arrow: Right 20">
            <a:extLst>
              <a:ext uri="{FF2B5EF4-FFF2-40B4-BE49-F238E27FC236}">
                <a16:creationId xmlns:a16="http://schemas.microsoft.com/office/drawing/2014/main" id="{F10F5D75-80D5-4B74-BAE3-D80EB56A595C}"/>
              </a:ext>
            </a:extLst>
          </p:cNvPr>
          <p:cNvSpPr/>
          <p:nvPr/>
        </p:nvSpPr>
        <p:spPr>
          <a:xfrm rot="20748473">
            <a:off x="2843344" y="4795558"/>
            <a:ext cx="673679" cy="317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43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3" name="Subtitle 2">
            <a:extLst>
              <a:ext uri="{FF2B5EF4-FFF2-40B4-BE49-F238E27FC236}">
                <a16:creationId xmlns:a16="http://schemas.microsoft.com/office/drawing/2014/main" id="{034B51B9-1504-47EA-9D30-7AB710A7B565}"/>
              </a:ext>
            </a:extLst>
          </p:cNvPr>
          <p:cNvSpPr>
            <a:spLocks noGrp="1"/>
          </p:cNvSpPr>
          <p:nvPr>
            <p:ph type="subTitle" idx="1"/>
          </p:nvPr>
        </p:nvSpPr>
        <p:spPr>
          <a:xfrm>
            <a:off x="5223162" y="1371734"/>
            <a:ext cx="3776837" cy="2825866"/>
          </a:xfrm>
        </p:spPr>
        <p:txBody>
          <a:bodyPr/>
          <a:lstStyle/>
          <a:p>
            <a:pPr marL="457200" lvl="0" indent="-342900" algn="l" rtl="0">
              <a:spcBef>
                <a:spcPts val="0"/>
              </a:spcBef>
              <a:spcAft>
                <a:spcPts val="0"/>
              </a:spcAft>
              <a:buSzPts val="1800"/>
              <a:buAutoNum type="arabicPeriod"/>
            </a:pPr>
            <a:r>
              <a:rPr lang="en-US" sz="2400" b="1">
                <a:solidFill>
                  <a:schemeClr val="accent1">
                    <a:lumMod val="50000"/>
                    <a:lumOff val="50000"/>
                  </a:schemeClr>
                </a:solidFill>
              </a:rPr>
              <a:t>Classifying spam folders</a:t>
            </a:r>
          </a:p>
          <a:p>
            <a:pPr marL="457200" lvl="0" indent="-342900" algn="l" rtl="0">
              <a:spcBef>
                <a:spcPts val="0"/>
              </a:spcBef>
              <a:spcAft>
                <a:spcPts val="0"/>
              </a:spcAft>
              <a:buSzPts val="1800"/>
              <a:buAutoNum type="arabicPeriod"/>
            </a:pPr>
            <a:r>
              <a:rPr lang="en-US" sz="2400" b="1">
                <a:solidFill>
                  <a:schemeClr val="accent1">
                    <a:lumMod val="50000"/>
                    <a:lumOff val="50000"/>
                  </a:schemeClr>
                </a:solidFill>
              </a:rPr>
              <a:t>Fraud Detection</a:t>
            </a:r>
          </a:p>
          <a:p>
            <a:pPr marL="457200" lvl="0" indent="-342900" algn="l" rtl="0">
              <a:spcBef>
                <a:spcPts val="0"/>
              </a:spcBef>
              <a:spcAft>
                <a:spcPts val="0"/>
              </a:spcAft>
              <a:buSzPts val="1800"/>
              <a:buAutoNum type="arabicPeriod"/>
            </a:pPr>
            <a:r>
              <a:rPr lang="en-US" sz="2400" b="1">
                <a:solidFill>
                  <a:schemeClr val="accent1">
                    <a:lumMod val="50000"/>
                    <a:lumOff val="50000"/>
                  </a:schemeClr>
                </a:solidFill>
              </a:rPr>
              <a:t>To check whether the transaction is genuine or not.</a:t>
            </a:r>
          </a:p>
          <a:p>
            <a:endParaRPr lang="en-IN">
              <a:solidFill>
                <a:schemeClr val="accent1">
                  <a:lumMod val="50000"/>
                  <a:lumOff val="50000"/>
                </a:schemeClr>
              </a:solidFill>
            </a:endParaRPr>
          </a:p>
        </p:txBody>
      </p:sp>
      <p:sp>
        <p:nvSpPr>
          <p:cNvPr id="5" name="Title 4">
            <a:extLst>
              <a:ext uri="{FF2B5EF4-FFF2-40B4-BE49-F238E27FC236}">
                <a16:creationId xmlns:a16="http://schemas.microsoft.com/office/drawing/2014/main" id="{848CE66C-F7B9-4EEF-A226-609A6F45B104}"/>
              </a:ext>
            </a:extLst>
          </p:cNvPr>
          <p:cNvSpPr>
            <a:spLocks noGrp="1"/>
          </p:cNvSpPr>
          <p:nvPr>
            <p:ph type="title"/>
          </p:nvPr>
        </p:nvSpPr>
        <p:spPr>
          <a:xfrm>
            <a:off x="623498" y="1434600"/>
            <a:ext cx="4164502" cy="2274300"/>
          </a:xfrm>
        </p:spPr>
        <p:txBody>
          <a:bodyPr/>
          <a:lstStyle/>
          <a:p>
            <a:r>
              <a:rPr lang="en">
                <a:solidFill>
                  <a:schemeClr val="bg1">
                    <a:lumMod val="60000"/>
                    <a:lumOff val="40000"/>
                  </a:schemeClr>
                </a:solidFill>
              </a:rPr>
              <a:t>Where is classification used??</a:t>
            </a:r>
            <a:endParaRPr lang="en-IN">
              <a:solidFill>
                <a:schemeClr val="bg1">
                  <a:lumMod val="60000"/>
                  <a:lumOff val="40000"/>
                </a:schemeClr>
              </a:solidFill>
            </a:endParaRPr>
          </a:p>
        </p:txBody>
      </p:sp>
    </p:spTree>
    <p:extLst>
      <p:ext uri="{BB962C8B-B14F-4D97-AF65-F5344CB8AC3E}">
        <p14:creationId xmlns:p14="http://schemas.microsoft.com/office/powerpoint/2010/main" val="145281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Subtitle 2">
            <a:extLst>
              <a:ext uri="{FF2B5EF4-FFF2-40B4-BE49-F238E27FC236}">
                <a16:creationId xmlns:a16="http://schemas.microsoft.com/office/drawing/2014/main" id="{034B51B9-1504-47EA-9D30-7AB710A7B565}"/>
              </a:ext>
            </a:extLst>
          </p:cNvPr>
          <p:cNvSpPr>
            <a:spLocks noGrp="1"/>
          </p:cNvSpPr>
          <p:nvPr>
            <p:ph type="subTitle" idx="1"/>
          </p:nvPr>
        </p:nvSpPr>
        <p:spPr>
          <a:xfrm>
            <a:off x="4350543" y="1914525"/>
            <a:ext cx="4543425" cy="2343149"/>
          </a:xfrm>
        </p:spPr>
        <p:txBody>
          <a:bodyPr/>
          <a:lstStyle/>
          <a:p>
            <a:pPr algn="just"/>
            <a:r>
              <a:rPr lang="en-US" b="1">
                <a:solidFill>
                  <a:schemeClr val="accent1">
                    <a:lumMod val="50000"/>
                    <a:lumOff val="50000"/>
                  </a:schemeClr>
                </a:solidFill>
              </a:rPr>
              <a:t>       Regression analysis is a statistical method to model the relationship between a dependent (target) and independent (predictor) variables with one or more independent variables. More specifically, Regression analysis helps us to understand how the value of the dependent variable is changing corresponding to an independent variable when other independent variables are held fixed. </a:t>
            </a:r>
          </a:p>
          <a:p>
            <a:pPr algn="just"/>
            <a:r>
              <a:rPr lang="en-US" b="1">
                <a:solidFill>
                  <a:schemeClr val="accent1">
                    <a:lumMod val="50000"/>
                    <a:lumOff val="50000"/>
                  </a:schemeClr>
                </a:solidFill>
              </a:rPr>
              <a:t>       It predicts continuous/real values such as temperature, age, salary, price, etc. </a:t>
            </a:r>
          </a:p>
          <a:p>
            <a:pPr algn="just"/>
            <a:endParaRPr lang="en-US" b="1">
              <a:solidFill>
                <a:schemeClr val="accent1">
                  <a:lumMod val="50000"/>
                  <a:lumOff val="50000"/>
                </a:schemeClr>
              </a:solidFill>
            </a:endParaRPr>
          </a:p>
          <a:p>
            <a:pPr algn="just"/>
            <a:endParaRPr lang="en-IN"/>
          </a:p>
        </p:txBody>
      </p:sp>
      <p:sp>
        <p:nvSpPr>
          <p:cNvPr id="5" name="Title 4">
            <a:extLst>
              <a:ext uri="{FF2B5EF4-FFF2-40B4-BE49-F238E27FC236}">
                <a16:creationId xmlns:a16="http://schemas.microsoft.com/office/drawing/2014/main" id="{848CE66C-F7B9-4EEF-A226-609A6F45B104}"/>
              </a:ext>
            </a:extLst>
          </p:cNvPr>
          <p:cNvSpPr>
            <a:spLocks noGrp="1"/>
          </p:cNvSpPr>
          <p:nvPr>
            <p:ph type="title"/>
          </p:nvPr>
        </p:nvSpPr>
        <p:spPr>
          <a:xfrm>
            <a:off x="914228" y="1542600"/>
            <a:ext cx="4053772" cy="2274300"/>
          </a:xfrm>
        </p:spPr>
        <p:txBody>
          <a:bodyPr/>
          <a:lstStyle/>
          <a:p>
            <a:r>
              <a:rPr lang="en" b="1">
                <a:solidFill>
                  <a:schemeClr val="bg1">
                    <a:lumMod val="60000"/>
                    <a:lumOff val="40000"/>
                  </a:schemeClr>
                </a:solidFill>
              </a:rPr>
              <a:t>What is Regression?</a:t>
            </a:r>
            <a:endParaRPr lang="en-IN">
              <a:solidFill>
                <a:schemeClr val="bg1">
                  <a:lumMod val="60000"/>
                  <a:lumOff val="40000"/>
                </a:schemeClr>
              </a:solidFill>
            </a:endParaRPr>
          </a:p>
        </p:txBody>
      </p:sp>
    </p:spTree>
    <p:extLst>
      <p:ext uri="{BB962C8B-B14F-4D97-AF65-F5344CB8AC3E}">
        <p14:creationId xmlns:p14="http://schemas.microsoft.com/office/powerpoint/2010/main" val="6493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054" name="Picture 6" descr="A Practical Approach to Linear Regression in Machine Learning | by Ashwin  Raj | Towards Data Science">
            <a:extLst>
              <a:ext uri="{FF2B5EF4-FFF2-40B4-BE49-F238E27FC236}">
                <a16:creationId xmlns:a16="http://schemas.microsoft.com/office/drawing/2014/main" id="{6F26DD50-09AC-4513-B55B-AADBAB520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788" y="800100"/>
            <a:ext cx="5010151" cy="37576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02D7CF-45E3-4288-BB3D-671819789EA9}"/>
              </a:ext>
            </a:extLst>
          </p:cNvPr>
          <p:cNvSpPr txBox="1"/>
          <p:nvPr/>
        </p:nvSpPr>
        <p:spPr>
          <a:xfrm>
            <a:off x="271463" y="904874"/>
            <a:ext cx="3643312" cy="3539430"/>
          </a:xfrm>
          <a:prstGeom prst="rect">
            <a:avLst/>
          </a:prstGeom>
          <a:noFill/>
        </p:spPr>
        <p:txBody>
          <a:bodyPr wrap="square">
            <a:spAutoFit/>
          </a:bodyPr>
          <a:lstStyle/>
          <a:p>
            <a:pPr algn="just"/>
            <a:r>
              <a:rPr lang="en-US" b="0" i="0">
                <a:solidFill>
                  <a:schemeClr val="bg1">
                    <a:lumMod val="60000"/>
                    <a:lumOff val="40000"/>
                  </a:schemeClr>
                </a:solidFill>
                <a:effectLst/>
                <a:latin typeface="inter-regular"/>
              </a:rPr>
              <a:t>In Regression, we plot a graph between the variables which best fits the given datapoints, using this plot, the machine learning model can make predictions about the data. In simple words,</a:t>
            </a:r>
          </a:p>
          <a:p>
            <a:pPr algn="just"/>
            <a:endParaRPr lang="en-US" b="0" i="0">
              <a:solidFill>
                <a:schemeClr val="bg1">
                  <a:lumMod val="60000"/>
                  <a:lumOff val="40000"/>
                </a:schemeClr>
              </a:solidFill>
              <a:effectLst/>
              <a:highlight>
                <a:srgbClr val="000000"/>
              </a:highlight>
              <a:latin typeface="inter-regular"/>
            </a:endParaRPr>
          </a:p>
          <a:p>
            <a:pPr algn="just"/>
            <a:r>
              <a:rPr lang="en-US" b="0" i="0">
                <a:solidFill>
                  <a:schemeClr val="bg1">
                    <a:lumMod val="60000"/>
                    <a:lumOff val="40000"/>
                  </a:schemeClr>
                </a:solidFill>
                <a:effectLst/>
                <a:highlight>
                  <a:srgbClr val="000000"/>
                </a:highlight>
                <a:latin typeface="inter-regular"/>
              </a:rPr>
              <a:t> </a:t>
            </a:r>
            <a:r>
              <a:rPr lang="en-US" b="1" i="1">
                <a:solidFill>
                  <a:schemeClr val="accent4"/>
                </a:solidFill>
                <a:effectLst/>
                <a:highlight>
                  <a:srgbClr val="000000"/>
                </a:highlight>
                <a:latin typeface="inter-bold"/>
              </a:rPr>
              <a:t>"Regression shows a line or curve that passes through all the datapoints on target-predictor graph in such a way that the vertical distance between the datapoints and the regression line is minimum."</a:t>
            </a:r>
            <a:r>
              <a:rPr lang="en-US" b="0" i="0">
                <a:solidFill>
                  <a:schemeClr val="accent4"/>
                </a:solidFill>
                <a:effectLst/>
                <a:highlight>
                  <a:srgbClr val="000000"/>
                </a:highlight>
                <a:latin typeface="inter-regular"/>
              </a:rPr>
              <a:t> </a:t>
            </a:r>
          </a:p>
          <a:p>
            <a:pPr algn="just"/>
            <a:endParaRPr lang="en-US" b="0" i="0">
              <a:solidFill>
                <a:schemeClr val="bg1">
                  <a:lumMod val="60000"/>
                  <a:lumOff val="40000"/>
                </a:schemeClr>
              </a:solidFill>
              <a:effectLst/>
              <a:latin typeface="inter-regular"/>
            </a:endParaRPr>
          </a:p>
          <a:p>
            <a:pPr algn="just"/>
            <a:r>
              <a:rPr lang="en-US" b="0" i="0">
                <a:solidFill>
                  <a:schemeClr val="bg1">
                    <a:lumMod val="60000"/>
                    <a:lumOff val="40000"/>
                  </a:schemeClr>
                </a:solidFill>
                <a:effectLst/>
                <a:latin typeface="inter-regular"/>
              </a:rPr>
              <a:t>The distance between datapoints and line tells whether a model has captured a strong relationship or not.</a:t>
            </a:r>
          </a:p>
        </p:txBody>
      </p:sp>
    </p:spTree>
    <p:extLst>
      <p:ext uri="{BB962C8B-B14F-4D97-AF65-F5344CB8AC3E}">
        <p14:creationId xmlns:p14="http://schemas.microsoft.com/office/powerpoint/2010/main" val="424680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930A7-FEE1-4955-B42E-387C3DF227C5}"/>
              </a:ext>
            </a:extLst>
          </p:cNvPr>
          <p:cNvSpPr txBox="1"/>
          <p:nvPr/>
        </p:nvSpPr>
        <p:spPr>
          <a:xfrm>
            <a:off x="471488" y="1340108"/>
            <a:ext cx="5865018" cy="2677656"/>
          </a:xfrm>
          <a:prstGeom prst="rect">
            <a:avLst/>
          </a:prstGeom>
          <a:noFill/>
        </p:spPr>
        <p:txBody>
          <a:bodyPr wrap="square">
            <a:spAutoFit/>
          </a:bodyPr>
          <a:lstStyle/>
          <a:p>
            <a:pPr algn="l" fontAlgn="base"/>
            <a:r>
              <a:rPr lang="en-IN" b="1" i="0" u="sng" strike="noStrike">
                <a:solidFill>
                  <a:schemeClr val="bg1">
                    <a:lumMod val="60000"/>
                    <a:lumOff val="40000"/>
                  </a:schemeClr>
                </a:solidFill>
                <a:effectLst/>
                <a:latin typeface="inherit"/>
                <a:hlinkClick r:id="rId2">
                  <a:extLst>
                    <a:ext uri="{A12FA001-AC4F-418D-AE19-62706E023703}">
                      <ahyp:hlinkClr xmlns:ahyp="http://schemas.microsoft.com/office/drawing/2018/hyperlinkcolor" val="tx"/>
                    </a:ext>
                  </a:extLst>
                </a:hlinkClick>
              </a:rPr>
              <a:t>Linear Regression</a:t>
            </a:r>
            <a:endParaRPr lang="en-IN" b="0" i="0" u="sng">
              <a:solidFill>
                <a:schemeClr val="bg1">
                  <a:lumMod val="60000"/>
                  <a:lumOff val="40000"/>
                </a:schemeClr>
              </a:solidFill>
              <a:effectLst/>
              <a:latin typeface="inherit"/>
            </a:endParaRPr>
          </a:p>
          <a:p>
            <a:pPr algn="l" fontAlgn="base"/>
            <a:r>
              <a:rPr lang="en-IN" b="1" i="0" u="sng" strike="noStrike">
                <a:solidFill>
                  <a:schemeClr val="bg1">
                    <a:lumMod val="60000"/>
                    <a:lumOff val="40000"/>
                  </a:schemeClr>
                </a:solidFill>
                <a:effectLst/>
                <a:latin typeface="inherit"/>
                <a:hlinkClick r:id="rId3">
                  <a:extLst>
                    <a:ext uri="{A12FA001-AC4F-418D-AE19-62706E023703}">
                      <ahyp:hlinkClr xmlns:ahyp="http://schemas.microsoft.com/office/drawing/2018/hyperlinkcolor" val="tx"/>
                    </a:ext>
                  </a:extLst>
                </a:hlinkClick>
              </a:rPr>
              <a:t>Ridge Regression</a:t>
            </a:r>
            <a:endParaRPr lang="en-IN" b="0" i="0" u="sng">
              <a:solidFill>
                <a:schemeClr val="bg1">
                  <a:lumMod val="60000"/>
                  <a:lumOff val="40000"/>
                </a:schemeClr>
              </a:solidFill>
              <a:effectLst/>
              <a:latin typeface="inherit"/>
            </a:endParaRPr>
          </a:p>
          <a:p>
            <a:pPr algn="l" fontAlgn="base"/>
            <a:r>
              <a:rPr lang="en-IN" b="1" i="0" u="sng" strike="noStrike">
                <a:solidFill>
                  <a:schemeClr val="bg1">
                    <a:lumMod val="60000"/>
                    <a:lumOff val="40000"/>
                  </a:schemeClr>
                </a:solidFill>
                <a:effectLst/>
                <a:latin typeface="inherit"/>
                <a:hlinkClick r:id="rId4">
                  <a:extLst>
                    <a:ext uri="{A12FA001-AC4F-418D-AE19-62706E023703}">
                      <ahyp:hlinkClr xmlns:ahyp="http://schemas.microsoft.com/office/drawing/2018/hyperlinkcolor" val="tx"/>
                    </a:ext>
                  </a:extLst>
                </a:hlinkClick>
              </a:rPr>
              <a:t>Neural Network Regression </a:t>
            </a:r>
            <a:endParaRPr lang="en-IN" b="0" i="0" u="sng">
              <a:solidFill>
                <a:schemeClr val="bg1">
                  <a:lumMod val="60000"/>
                  <a:lumOff val="40000"/>
                </a:schemeClr>
              </a:solidFill>
              <a:effectLst/>
              <a:latin typeface="inherit"/>
            </a:endParaRPr>
          </a:p>
          <a:p>
            <a:pPr algn="l" fontAlgn="base"/>
            <a:r>
              <a:rPr lang="en-IN" b="1" i="0" u="sng" strike="noStrike">
                <a:solidFill>
                  <a:schemeClr val="bg1">
                    <a:lumMod val="60000"/>
                    <a:lumOff val="40000"/>
                  </a:schemeClr>
                </a:solidFill>
                <a:effectLst/>
                <a:latin typeface="inherit"/>
                <a:hlinkClick r:id="rId5">
                  <a:extLst>
                    <a:ext uri="{A12FA001-AC4F-418D-AE19-62706E023703}">
                      <ahyp:hlinkClr xmlns:ahyp="http://schemas.microsoft.com/office/drawing/2018/hyperlinkcolor" val="tx"/>
                    </a:ext>
                  </a:extLst>
                </a:hlinkClick>
              </a:rPr>
              <a:t>Lasso Regression </a:t>
            </a:r>
            <a:endParaRPr lang="en-IN" b="0" i="0" u="sng">
              <a:solidFill>
                <a:schemeClr val="bg1">
                  <a:lumMod val="60000"/>
                  <a:lumOff val="40000"/>
                </a:schemeClr>
              </a:solidFill>
              <a:effectLst/>
              <a:latin typeface="inherit"/>
            </a:endParaRPr>
          </a:p>
          <a:p>
            <a:pPr algn="l" fontAlgn="base"/>
            <a:r>
              <a:rPr lang="en-IN" b="1" i="0" u="sng" strike="noStrike">
                <a:solidFill>
                  <a:schemeClr val="bg1">
                    <a:lumMod val="60000"/>
                    <a:lumOff val="40000"/>
                  </a:schemeClr>
                </a:solidFill>
                <a:effectLst/>
                <a:latin typeface="inherit"/>
                <a:hlinkClick r:id="rId6">
                  <a:extLst>
                    <a:ext uri="{A12FA001-AC4F-418D-AE19-62706E023703}">
                      <ahyp:hlinkClr xmlns:ahyp="http://schemas.microsoft.com/office/drawing/2018/hyperlinkcolor" val="tx"/>
                    </a:ext>
                  </a:extLst>
                </a:hlinkClick>
              </a:rPr>
              <a:t>Gausian Regression</a:t>
            </a:r>
            <a:endParaRPr lang="en-IN" b="0" i="0" u="sng">
              <a:solidFill>
                <a:schemeClr val="bg1">
                  <a:lumMod val="60000"/>
                  <a:lumOff val="40000"/>
                </a:schemeClr>
              </a:solidFill>
              <a:effectLst/>
              <a:latin typeface="inherit"/>
            </a:endParaRPr>
          </a:p>
          <a:p>
            <a:pPr algn="l" fontAlgn="base"/>
            <a:r>
              <a:rPr lang="en-IN" b="1" i="0" u="sng" strike="noStrike">
                <a:solidFill>
                  <a:schemeClr val="bg1">
                    <a:lumMod val="60000"/>
                    <a:lumOff val="40000"/>
                  </a:schemeClr>
                </a:solidFill>
                <a:effectLst/>
                <a:latin typeface="inherit"/>
                <a:hlinkClick r:id="rId7">
                  <a:extLst>
                    <a:ext uri="{A12FA001-AC4F-418D-AE19-62706E023703}">
                      <ahyp:hlinkClr xmlns:ahyp="http://schemas.microsoft.com/office/drawing/2018/hyperlinkcolor" val="tx"/>
                    </a:ext>
                  </a:extLst>
                </a:hlinkClick>
              </a:rPr>
              <a:t>Polynomial Regression</a:t>
            </a:r>
            <a:endParaRPr lang="en-IN" b="1" i="0" u="sng" strike="noStrike">
              <a:solidFill>
                <a:schemeClr val="bg1">
                  <a:lumMod val="60000"/>
                  <a:lumOff val="40000"/>
                </a:schemeClr>
              </a:solidFill>
              <a:effectLst/>
              <a:latin typeface="inherit"/>
            </a:endParaRPr>
          </a:p>
          <a:p>
            <a:pPr algn="l"/>
            <a:r>
              <a:rPr lang="en-IN" b="0" i="0" u="sng">
                <a:solidFill>
                  <a:schemeClr val="bg1">
                    <a:lumMod val="60000"/>
                    <a:lumOff val="40000"/>
                  </a:schemeClr>
                </a:solidFill>
                <a:effectLst/>
                <a:latin typeface="Lato" panose="020F0502020204030203" pitchFamily="34" charset="0"/>
              </a:rPr>
              <a:t>Quantile Regression</a:t>
            </a:r>
            <a:br>
              <a:rPr lang="en-IN" u="sng">
                <a:solidFill>
                  <a:schemeClr val="bg1">
                    <a:lumMod val="60000"/>
                    <a:lumOff val="40000"/>
                  </a:schemeClr>
                </a:solidFill>
              </a:rPr>
            </a:br>
            <a:r>
              <a:rPr lang="en-IN" b="0" i="0" u="sng">
                <a:solidFill>
                  <a:schemeClr val="bg1">
                    <a:lumMod val="60000"/>
                    <a:lumOff val="40000"/>
                  </a:schemeClr>
                </a:solidFill>
                <a:effectLst/>
                <a:latin typeface="Lato" panose="020F0502020204030203" pitchFamily="34" charset="0"/>
              </a:rPr>
              <a:t>Bayesian Linear Regression</a:t>
            </a:r>
            <a:br>
              <a:rPr lang="en-IN" u="sng">
                <a:solidFill>
                  <a:schemeClr val="bg1">
                    <a:lumMod val="60000"/>
                    <a:lumOff val="40000"/>
                  </a:schemeClr>
                </a:solidFill>
              </a:rPr>
            </a:br>
            <a:r>
              <a:rPr lang="en-IN" b="0" i="0" u="sng">
                <a:solidFill>
                  <a:schemeClr val="bg1">
                    <a:lumMod val="60000"/>
                    <a:lumOff val="40000"/>
                  </a:schemeClr>
                </a:solidFill>
                <a:effectLst/>
                <a:latin typeface="Lato" panose="020F0502020204030203" pitchFamily="34" charset="0"/>
              </a:rPr>
              <a:t>Principal Components Regression</a:t>
            </a:r>
            <a:br>
              <a:rPr lang="en-IN" u="sng">
                <a:solidFill>
                  <a:schemeClr val="bg1">
                    <a:lumMod val="60000"/>
                    <a:lumOff val="40000"/>
                  </a:schemeClr>
                </a:solidFill>
              </a:rPr>
            </a:br>
            <a:r>
              <a:rPr lang="en-IN" b="0" i="0" u="sng">
                <a:solidFill>
                  <a:schemeClr val="bg1">
                    <a:lumMod val="60000"/>
                    <a:lumOff val="40000"/>
                  </a:schemeClr>
                </a:solidFill>
                <a:effectLst/>
                <a:latin typeface="Lato" panose="020F0502020204030203" pitchFamily="34" charset="0"/>
              </a:rPr>
              <a:t>Partial Least Squares Regression</a:t>
            </a:r>
            <a:br>
              <a:rPr lang="en-IN" u="sng">
                <a:solidFill>
                  <a:schemeClr val="bg1">
                    <a:lumMod val="60000"/>
                    <a:lumOff val="40000"/>
                  </a:schemeClr>
                </a:solidFill>
              </a:rPr>
            </a:br>
            <a:r>
              <a:rPr lang="en-IN" b="0" i="0" u="sng">
                <a:solidFill>
                  <a:schemeClr val="bg1">
                    <a:lumMod val="60000"/>
                    <a:lumOff val="40000"/>
                  </a:schemeClr>
                </a:solidFill>
                <a:effectLst/>
                <a:latin typeface="Lato" panose="020F0502020204030203" pitchFamily="34" charset="0"/>
              </a:rPr>
              <a:t>Elastic Net Regression</a:t>
            </a:r>
            <a:endParaRPr lang="en-IN" b="0" i="0" u="sng">
              <a:solidFill>
                <a:schemeClr val="bg1">
                  <a:lumMod val="60000"/>
                  <a:lumOff val="40000"/>
                </a:schemeClr>
              </a:solidFill>
              <a:effectLst/>
              <a:latin typeface="proxima_novaregular"/>
            </a:endParaRPr>
          </a:p>
          <a:p>
            <a:pPr algn="l" fontAlgn="base">
              <a:buFont typeface="+mj-lt"/>
              <a:buAutoNum type="arabicPeriod"/>
            </a:pPr>
            <a:endParaRPr lang="en-IN" b="0" i="0">
              <a:solidFill>
                <a:srgbClr val="323C3E"/>
              </a:solidFill>
              <a:effectLst/>
              <a:latin typeface="inherit"/>
            </a:endParaRPr>
          </a:p>
        </p:txBody>
      </p:sp>
      <p:pic>
        <p:nvPicPr>
          <p:cNvPr id="1028" name="Picture 4" descr="Regression Analysis in Machine learning - Javatpoint">
            <a:extLst>
              <a:ext uri="{FF2B5EF4-FFF2-40B4-BE49-F238E27FC236}">
                <a16:creationId xmlns:a16="http://schemas.microsoft.com/office/drawing/2014/main" id="{AC03B3D3-36E2-4A07-9462-1252A1E6D1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6232" y="1004887"/>
            <a:ext cx="3773407" cy="313372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 1">
            <a:extLst>
              <a:ext uri="{FF2B5EF4-FFF2-40B4-BE49-F238E27FC236}">
                <a16:creationId xmlns:a16="http://schemas.microsoft.com/office/drawing/2014/main" id="{C6389652-0F37-4173-B26C-DC7273DD2691}"/>
              </a:ext>
            </a:extLst>
          </p:cNvPr>
          <p:cNvSpPr/>
          <p:nvPr/>
        </p:nvSpPr>
        <p:spPr>
          <a:xfrm flipV="1">
            <a:off x="1973740" y="1309212"/>
            <a:ext cx="1178718" cy="28944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543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10D238-5FB2-4779-9437-AE4F7B3A9535}"/>
              </a:ext>
            </a:extLst>
          </p:cNvPr>
          <p:cNvSpPr txBox="1"/>
          <p:nvPr/>
        </p:nvSpPr>
        <p:spPr>
          <a:xfrm>
            <a:off x="485774" y="1515488"/>
            <a:ext cx="6550819" cy="1384995"/>
          </a:xfrm>
          <a:prstGeom prst="rect">
            <a:avLst/>
          </a:prstGeom>
          <a:noFill/>
        </p:spPr>
        <p:txBody>
          <a:bodyPr wrap="square">
            <a:spAutoFit/>
          </a:bodyPr>
          <a:lstStyle/>
          <a:p>
            <a:pPr algn="just"/>
            <a:r>
              <a:rPr lang="en-US" b="0" i="0">
                <a:solidFill>
                  <a:schemeClr val="bg1">
                    <a:lumMod val="60000"/>
                    <a:lumOff val="40000"/>
                  </a:schemeClr>
                </a:solidFill>
                <a:effectLst/>
                <a:latin typeface="inter-regular"/>
              </a:rPr>
              <a:t>Some examples of regression can be as:</a:t>
            </a:r>
          </a:p>
          <a:p>
            <a:pPr marL="285750" indent="-285750" algn="just">
              <a:buFont typeface="Wingdings" panose="05000000000000000000" pitchFamily="2" charset="2"/>
              <a:buChar char="q"/>
            </a:pPr>
            <a:endParaRPr lang="en-US">
              <a:solidFill>
                <a:schemeClr val="bg1">
                  <a:lumMod val="60000"/>
                  <a:lumOff val="40000"/>
                </a:schemeClr>
              </a:solidFill>
              <a:latin typeface="inter-regular"/>
            </a:endParaRPr>
          </a:p>
          <a:p>
            <a:pPr marL="285750" indent="-285750" algn="just">
              <a:buFont typeface="Wingdings" panose="05000000000000000000" pitchFamily="2" charset="2"/>
              <a:buChar char="q"/>
            </a:pPr>
            <a:endParaRPr lang="en-US" b="0" i="0">
              <a:solidFill>
                <a:schemeClr val="bg1">
                  <a:lumMod val="60000"/>
                  <a:lumOff val="40000"/>
                </a:schemeClr>
              </a:solidFill>
              <a:effectLst/>
              <a:latin typeface="inter-regular"/>
            </a:endParaRPr>
          </a:p>
          <a:p>
            <a:pPr marL="285750" indent="-285750" algn="just">
              <a:buFont typeface="Wingdings" panose="05000000000000000000" pitchFamily="2" charset="2"/>
              <a:buChar char="q"/>
            </a:pPr>
            <a:r>
              <a:rPr lang="en-US" b="0" i="0">
                <a:solidFill>
                  <a:schemeClr val="bg1">
                    <a:lumMod val="60000"/>
                    <a:lumOff val="40000"/>
                  </a:schemeClr>
                </a:solidFill>
                <a:effectLst/>
                <a:latin typeface="inter-regular"/>
              </a:rPr>
              <a:t>1. Prediction of rain using temperature and other factors</a:t>
            </a:r>
          </a:p>
          <a:p>
            <a:pPr marL="285750" indent="-285750" algn="just">
              <a:buFont typeface="Wingdings" panose="05000000000000000000" pitchFamily="2" charset="2"/>
              <a:buChar char="q"/>
            </a:pPr>
            <a:r>
              <a:rPr lang="en-US" b="0" i="0">
                <a:solidFill>
                  <a:schemeClr val="bg1">
                    <a:lumMod val="60000"/>
                    <a:lumOff val="40000"/>
                  </a:schemeClr>
                </a:solidFill>
                <a:effectLst/>
                <a:latin typeface="inter-regular"/>
              </a:rPr>
              <a:t>2. Determining Market trends</a:t>
            </a:r>
          </a:p>
          <a:p>
            <a:pPr marL="285750" indent="-285750" algn="just">
              <a:buFont typeface="Wingdings" panose="05000000000000000000" pitchFamily="2" charset="2"/>
              <a:buChar char="q"/>
            </a:pPr>
            <a:r>
              <a:rPr lang="en-US" b="0" i="0">
                <a:solidFill>
                  <a:schemeClr val="bg1">
                    <a:lumMod val="60000"/>
                    <a:lumOff val="40000"/>
                  </a:schemeClr>
                </a:solidFill>
                <a:effectLst/>
                <a:latin typeface="inter-regular"/>
              </a:rPr>
              <a:t>3. Prediction of road accidents due to rash driving.</a:t>
            </a:r>
          </a:p>
        </p:txBody>
      </p:sp>
    </p:spTree>
    <p:extLst>
      <p:ext uri="{BB962C8B-B14F-4D97-AF65-F5344CB8AC3E}">
        <p14:creationId xmlns:p14="http://schemas.microsoft.com/office/powerpoint/2010/main" val="182255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 calcmode="lin" valueType="num">
                                      <p:cBhvr additive="base">
                                        <p:cTn id="1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46AA9-CD1F-4920-A203-ABB28FF2BC79}"/>
              </a:ext>
            </a:extLst>
          </p:cNvPr>
          <p:cNvSpPr>
            <a:spLocks noGrp="1"/>
          </p:cNvSpPr>
          <p:nvPr>
            <p:ph type="title"/>
          </p:nvPr>
        </p:nvSpPr>
        <p:spPr>
          <a:xfrm>
            <a:off x="856362" y="1625100"/>
            <a:ext cx="3944237" cy="2274300"/>
          </a:xfrm>
        </p:spPr>
        <p:txBody>
          <a:bodyPr/>
          <a:lstStyle/>
          <a:p>
            <a:r>
              <a:rPr lang="en-IN"/>
              <a:t>What is Clustering?</a:t>
            </a:r>
          </a:p>
        </p:txBody>
      </p:sp>
      <p:pic>
        <p:nvPicPr>
          <p:cNvPr id="5" name="Picture 2" descr="Clustering in Machine Learning">
            <a:extLst>
              <a:ext uri="{FF2B5EF4-FFF2-40B4-BE49-F238E27FC236}">
                <a16:creationId xmlns:a16="http://schemas.microsoft.com/office/drawing/2014/main" id="{872FD3D9-D417-4CA4-9D49-F823E851D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442055"/>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24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1C0A7D-7F33-408E-8145-D5D692C36656}"/>
              </a:ext>
            </a:extLst>
          </p:cNvPr>
          <p:cNvSpPr txBox="1"/>
          <p:nvPr/>
        </p:nvSpPr>
        <p:spPr>
          <a:xfrm>
            <a:off x="201163" y="688867"/>
            <a:ext cx="8692806" cy="1169551"/>
          </a:xfrm>
          <a:prstGeom prst="rect">
            <a:avLst/>
          </a:prstGeom>
          <a:noFill/>
        </p:spPr>
        <p:txBody>
          <a:bodyPr wrap="square">
            <a:spAutoFit/>
          </a:bodyPr>
          <a:lstStyle/>
          <a:p>
            <a:pPr algn="just"/>
            <a:r>
              <a:rPr lang="en-US" b="1" i="1">
                <a:solidFill>
                  <a:schemeClr val="accent2">
                    <a:lumMod val="60000"/>
                    <a:lumOff val="40000"/>
                  </a:schemeClr>
                </a:solidFill>
                <a:effectLst/>
                <a:latin typeface="inter-bold"/>
              </a:rPr>
              <a:t>"A way of grouping the data points into different clusters, consisting of similar data points. The objects with the possible similarities remain in a group that has less or no similarities with another group."</a:t>
            </a:r>
            <a:endParaRPr lang="en-US" b="0" i="0">
              <a:solidFill>
                <a:schemeClr val="accent2">
                  <a:lumMod val="60000"/>
                  <a:lumOff val="40000"/>
                </a:schemeClr>
              </a:solidFill>
              <a:effectLst/>
              <a:latin typeface="inter-regular"/>
            </a:endParaRPr>
          </a:p>
          <a:p>
            <a:pPr algn="just"/>
            <a:r>
              <a:rPr lang="en-US" b="1" i="0">
                <a:solidFill>
                  <a:schemeClr val="bg1">
                    <a:lumMod val="60000"/>
                    <a:lumOff val="40000"/>
                  </a:schemeClr>
                </a:solidFill>
                <a:effectLst/>
                <a:latin typeface="charter"/>
              </a:rPr>
              <a:t>Cluster </a:t>
            </a:r>
            <a:r>
              <a:rPr lang="en-US" b="0" i="0">
                <a:solidFill>
                  <a:schemeClr val="bg1">
                    <a:lumMod val="60000"/>
                    <a:lumOff val="40000"/>
                  </a:schemeClr>
                </a:solidFill>
                <a:effectLst/>
                <a:latin typeface="charter"/>
              </a:rPr>
              <a:t>is the collection of data objects which are similar to one another within the same group (class or category) and are different from the objects in the other clusters.</a:t>
            </a:r>
            <a:endParaRPr lang="en-US" b="0" i="0">
              <a:solidFill>
                <a:schemeClr val="bg1">
                  <a:lumMod val="60000"/>
                  <a:lumOff val="40000"/>
                </a:schemeClr>
              </a:solidFill>
              <a:effectLst/>
              <a:latin typeface="inter-regular"/>
            </a:endParaRPr>
          </a:p>
        </p:txBody>
      </p:sp>
    </p:spTree>
    <p:extLst>
      <p:ext uri="{BB962C8B-B14F-4D97-AF65-F5344CB8AC3E}">
        <p14:creationId xmlns:p14="http://schemas.microsoft.com/office/powerpoint/2010/main" val="425779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16000" y="1096575"/>
            <a:ext cx="5277600" cy="3540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6"/>
                </a:solidFill>
              </a:rPr>
              <a:t>Machine Learning Algorithms</a:t>
            </a:r>
            <a:endParaRPr>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60337" y="411985"/>
            <a:ext cx="4197350" cy="4319530"/>
          </a:xfrm>
          <a:prstGeom prst="rect">
            <a:avLst/>
          </a:prstGeom>
          <a:noFill/>
          <a:ln>
            <a:noFill/>
          </a:ln>
        </p:spPr>
      </p:pic>
    </p:spTree>
    <p:extLst>
      <p:ext uri="{BB962C8B-B14F-4D97-AF65-F5344CB8AC3E}">
        <p14:creationId xmlns:p14="http://schemas.microsoft.com/office/powerpoint/2010/main" val="2514232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5F058F-BB67-4CC7-8B43-46C0320C65AA}"/>
              </a:ext>
            </a:extLst>
          </p:cNvPr>
          <p:cNvSpPr txBox="1"/>
          <p:nvPr/>
        </p:nvSpPr>
        <p:spPr>
          <a:xfrm>
            <a:off x="620554" y="1393478"/>
            <a:ext cx="3509486" cy="1815882"/>
          </a:xfrm>
          <a:prstGeom prst="rect">
            <a:avLst/>
          </a:prstGeom>
          <a:noFill/>
        </p:spPr>
        <p:txBody>
          <a:bodyPr wrap="square">
            <a:spAutoFit/>
          </a:bodyPr>
          <a:lstStyle/>
          <a:p>
            <a:r>
              <a:rPr lang="en-US" b="0" i="0">
                <a:solidFill>
                  <a:srgbClr val="333333"/>
                </a:solidFill>
                <a:effectLst/>
                <a:latin typeface="inter-regular"/>
              </a:rPr>
              <a:t>Apart from these general usages, it is used by the </a:t>
            </a:r>
            <a:r>
              <a:rPr lang="en-US" b="1" i="0">
                <a:solidFill>
                  <a:srgbClr val="333333"/>
                </a:solidFill>
                <a:effectLst/>
                <a:latin typeface="inter-bold"/>
              </a:rPr>
              <a:t>Amazon</a:t>
            </a:r>
            <a:r>
              <a:rPr lang="en-US" b="0" i="0">
                <a:solidFill>
                  <a:srgbClr val="333333"/>
                </a:solidFill>
                <a:effectLst/>
                <a:latin typeface="inter-regular"/>
              </a:rPr>
              <a:t> in its recommendation system to provide the recommendations as per the past search of products. </a:t>
            </a:r>
            <a:r>
              <a:rPr lang="en-US" b="1" i="0">
                <a:solidFill>
                  <a:srgbClr val="333333"/>
                </a:solidFill>
                <a:effectLst/>
                <a:latin typeface="inter-bold"/>
              </a:rPr>
              <a:t>Netflix</a:t>
            </a:r>
            <a:r>
              <a:rPr lang="en-US" b="0" i="0">
                <a:solidFill>
                  <a:srgbClr val="333333"/>
                </a:solidFill>
                <a:effectLst/>
                <a:latin typeface="inter-regular"/>
              </a:rPr>
              <a:t> also uses this technique to recommend the movies and web-series to its users as per the watch history.</a:t>
            </a:r>
            <a:endParaRPr lang="en-IN"/>
          </a:p>
        </p:txBody>
      </p:sp>
      <p:pic>
        <p:nvPicPr>
          <p:cNvPr id="4" name="Picture 2">
            <a:extLst>
              <a:ext uri="{FF2B5EF4-FFF2-40B4-BE49-F238E27FC236}">
                <a16:creationId xmlns:a16="http://schemas.microsoft.com/office/drawing/2014/main" id="{E658A911-31D3-443A-90A0-6890FDA1F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480" y="872490"/>
            <a:ext cx="4170680" cy="312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70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Science Struggle: Introduction to K-means: Algorithm and Visualization  with Julia from scratch">
            <a:extLst>
              <a:ext uri="{FF2B5EF4-FFF2-40B4-BE49-F238E27FC236}">
                <a16:creationId xmlns:a16="http://schemas.microsoft.com/office/drawing/2014/main" id="{B2D5CB9F-ACC2-442A-88EA-3B9AE2B5E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094" y="562570"/>
            <a:ext cx="5726906" cy="429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6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3"/>
          <p:cNvPicPr preferRelativeResize="0"/>
          <p:nvPr/>
        </p:nvPicPr>
        <p:blipFill>
          <a:blip r:embed="rId3">
            <a:alphaModFix/>
          </a:blip>
          <a:stretch>
            <a:fillRect/>
          </a:stretch>
        </p:blipFill>
        <p:spPr>
          <a:xfrm>
            <a:off x="457200" y="0"/>
            <a:ext cx="8229600" cy="1181100"/>
          </a:xfrm>
          <a:prstGeom prst="rect">
            <a:avLst/>
          </a:prstGeom>
          <a:noFill/>
          <a:ln>
            <a:noFill/>
          </a:ln>
        </p:spPr>
      </p:pic>
      <p:pic>
        <p:nvPicPr>
          <p:cNvPr id="154" name="Google Shape;154;p33"/>
          <p:cNvPicPr preferRelativeResize="0"/>
          <p:nvPr/>
        </p:nvPicPr>
        <p:blipFill>
          <a:blip r:embed="rId4">
            <a:alphaModFix/>
          </a:blip>
          <a:stretch>
            <a:fillRect/>
          </a:stretch>
        </p:blipFill>
        <p:spPr>
          <a:xfrm>
            <a:off x="1146550" y="1373981"/>
            <a:ext cx="5827325" cy="3525450"/>
          </a:xfrm>
          <a:prstGeom prst="rect">
            <a:avLst/>
          </a:prstGeom>
          <a:noFill/>
          <a:ln>
            <a:noFill/>
          </a:ln>
        </p:spPr>
      </p:pic>
    </p:spTree>
    <p:extLst>
      <p:ext uri="{BB962C8B-B14F-4D97-AF65-F5344CB8AC3E}">
        <p14:creationId xmlns:p14="http://schemas.microsoft.com/office/powerpoint/2010/main" val="3543750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AI and Machine Learning Are Changing B2B Marketing in 2021">
            <a:extLst>
              <a:ext uri="{FF2B5EF4-FFF2-40B4-BE49-F238E27FC236}">
                <a16:creationId xmlns:a16="http://schemas.microsoft.com/office/drawing/2014/main" id="{0CC29777-343A-414A-92D8-2544B7445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FFBBC0-3C1F-4B7F-9ABA-9FB338ED7BBC}"/>
              </a:ext>
            </a:extLst>
          </p:cNvPr>
          <p:cNvSpPr txBox="1"/>
          <p:nvPr/>
        </p:nvSpPr>
        <p:spPr>
          <a:xfrm>
            <a:off x="1750218" y="4400550"/>
            <a:ext cx="6315076" cy="523220"/>
          </a:xfrm>
          <a:prstGeom prst="rect">
            <a:avLst/>
          </a:prstGeom>
          <a:noFill/>
        </p:spPr>
        <p:txBody>
          <a:bodyPr wrap="square" rtlCol="0">
            <a:spAutoFit/>
          </a:bodyPr>
          <a:lstStyle/>
          <a:p>
            <a:r>
              <a:rPr lang="en-IN" sz="2800" b="1">
                <a:solidFill>
                  <a:schemeClr val="accent5">
                    <a:lumMod val="75000"/>
                  </a:schemeClr>
                </a:solidFill>
              </a:rPr>
              <a:t>Lets Have some Break!!!!!!!!!!!!</a:t>
            </a:r>
          </a:p>
        </p:txBody>
      </p:sp>
    </p:spTree>
    <p:extLst>
      <p:ext uri="{BB962C8B-B14F-4D97-AF65-F5344CB8AC3E}">
        <p14:creationId xmlns:p14="http://schemas.microsoft.com/office/powerpoint/2010/main" val="188040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pic>
        <p:nvPicPr>
          <p:cNvPr id="6" name="Picture 5">
            <a:extLst>
              <a:ext uri="{FF2B5EF4-FFF2-40B4-BE49-F238E27FC236}">
                <a16:creationId xmlns:a16="http://schemas.microsoft.com/office/drawing/2014/main" id="{7AB8FB43-D546-4443-8C3D-04CB2CFE9D85}"/>
              </a:ext>
            </a:extLst>
          </p:cNvPr>
          <p:cNvPicPr>
            <a:picLocks noChangeAspect="1"/>
          </p:cNvPicPr>
          <p:nvPr/>
        </p:nvPicPr>
        <p:blipFill>
          <a:blip r:embed="rId4"/>
          <a:stretch>
            <a:fillRect/>
          </a:stretch>
        </p:blipFill>
        <p:spPr>
          <a:xfrm>
            <a:off x="0" y="0"/>
            <a:ext cx="4346198" cy="5143500"/>
          </a:xfrm>
          <a:prstGeom prst="rect">
            <a:avLst/>
          </a:prstGeom>
        </p:spPr>
      </p:pic>
      <p:sp>
        <p:nvSpPr>
          <p:cNvPr id="7" name="Rectangle: Rounded Corners 6">
            <a:extLst>
              <a:ext uri="{FF2B5EF4-FFF2-40B4-BE49-F238E27FC236}">
                <a16:creationId xmlns:a16="http://schemas.microsoft.com/office/drawing/2014/main" id="{073CFA31-0068-490A-A49C-49C769EB5AD7}"/>
              </a:ext>
            </a:extLst>
          </p:cNvPr>
          <p:cNvSpPr/>
          <p:nvPr/>
        </p:nvSpPr>
        <p:spPr>
          <a:xfrm>
            <a:off x="4670320" y="442676"/>
            <a:ext cx="4151671" cy="5481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a:t>1. Introduction to Machine Learning Algorithms</a:t>
            </a:r>
          </a:p>
        </p:txBody>
      </p:sp>
      <p:sp>
        <p:nvSpPr>
          <p:cNvPr id="19" name="Rectangle: Rounded Corners 18">
            <a:extLst>
              <a:ext uri="{FF2B5EF4-FFF2-40B4-BE49-F238E27FC236}">
                <a16:creationId xmlns:a16="http://schemas.microsoft.com/office/drawing/2014/main" id="{2FB35E2C-9A38-4876-8AC8-9ED292EB195E}"/>
              </a:ext>
            </a:extLst>
          </p:cNvPr>
          <p:cNvSpPr/>
          <p:nvPr/>
        </p:nvSpPr>
        <p:spPr>
          <a:xfrm>
            <a:off x="4670321" y="1474374"/>
            <a:ext cx="4151671" cy="5481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a:t>2. Understanding the prerequisites for applying the algorithmns to your model</a:t>
            </a:r>
          </a:p>
        </p:txBody>
      </p:sp>
      <p:sp>
        <p:nvSpPr>
          <p:cNvPr id="20" name="Rectangle: Rounded Corners 19">
            <a:extLst>
              <a:ext uri="{FF2B5EF4-FFF2-40B4-BE49-F238E27FC236}">
                <a16:creationId xmlns:a16="http://schemas.microsoft.com/office/drawing/2014/main" id="{23A10134-0C78-427D-ABE4-1B9986ED4B7C}"/>
              </a:ext>
            </a:extLst>
          </p:cNvPr>
          <p:cNvSpPr/>
          <p:nvPr/>
        </p:nvSpPr>
        <p:spPr>
          <a:xfrm>
            <a:off x="4670319" y="2402767"/>
            <a:ext cx="4151671" cy="5481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a:t>3. Naïve Bayes Classifier</a:t>
            </a:r>
          </a:p>
        </p:txBody>
      </p:sp>
      <p:sp>
        <p:nvSpPr>
          <p:cNvPr id="21" name="Rectangle: Rounded Corners 20">
            <a:extLst>
              <a:ext uri="{FF2B5EF4-FFF2-40B4-BE49-F238E27FC236}">
                <a16:creationId xmlns:a16="http://schemas.microsoft.com/office/drawing/2014/main" id="{354A6AF3-F242-4ACB-AA24-211DE398FC1E}"/>
              </a:ext>
            </a:extLst>
          </p:cNvPr>
          <p:cNvSpPr/>
          <p:nvPr/>
        </p:nvSpPr>
        <p:spPr>
          <a:xfrm>
            <a:off x="4670319" y="3279365"/>
            <a:ext cx="4151671" cy="5481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a:t>4. Linear Regression</a:t>
            </a:r>
          </a:p>
        </p:txBody>
      </p:sp>
      <p:sp>
        <p:nvSpPr>
          <p:cNvPr id="22" name="Rectangle: Rounded Corners 21">
            <a:extLst>
              <a:ext uri="{FF2B5EF4-FFF2-40B4-BE49-F238E27FC236}">
                <a16:creationId xmlns:a16="http://schemas.microsoft.com/office/drawing/2014/main" id="{DBDE0268-75D6-412F-BB29-3B099F0E697F}"/>
              </a:ext>
            </a:extLst>
          </p:cNvPr>
          <p:cNvSpPr/>
          <p:nvPr/>
        </p:nvSpPr>
        <p:spPr>
          <a:xfrm>
            <a:off x="4670319" y="4207757"/>
            <a:ext cx="4151671" cy="49306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a:t>5. Practical Implementation of these Algorithms using a Dataset</a:t>
            </a:r>
          </a:p>
        </p:txBody>
      </p:sp>
    </p:spTree>
    <p:extLst>
      <p:ext uri="{BB962C8B-B14F-4D97-AF65-F5344CB8AC3E}">
        <p14:creationId xmlns:p14="http://schemas.microsoft.com/office/powerpoint/2010/main" val="14318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learning tasks | Download Scientific Diagram">
            <a:extLst>
              <a:ext uri="{FF2B5EF4-FFF2-40B4-BE49-F238E27FC236}">
                <a16:creationId xmlns:a16="http://schemas.microsoft.com/office/drawing/2014/main" id="{D4C53BE9-EB4F-49B4-9067-96ADD9091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687" y="759750"/>
            <a:ext cx="6287647" cy="34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5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a:p>
        </p:txBody>
      </p:sp>
      <p:sp>
        <p:nvSpPr>
          <p:cNvPr id="3" name="Title 2">
            <a:extLst>
              <a:ext uri="{FF2B5EF4-FFF2-40B4-BE49-F238E27FC236}">
                <a16:creationId xmlns:a16="http://schemas.microsoft.com/office/drawing/2014/main" id="{81A284F0-A5AC-4366-B188-81C656EC7CF0}"/>
              </a:ext>
            </a:extLst>
          </p:cNvPr>
          <p:cNvSpPr>
            <a:spLocks noGrp="1"/>
          </p:cNvSpPr>
          <p:nvPr>
            <p:ph type="title"/>
          </p:nvPr>
        </p:nvSpPr>
        <p:spPr/>
        <p:txBody>
          <a:bodyPr/>
          <a:lstStyle/>
          <a:p>
            <a:endParaRPr lang="en-IN"/>
          </a:p>
        </p:txBody>
      </p:sp>
      <p:sp>
        <p:nvSpPr>
          <p:cNvPr id="5" name="Subtitle 4">
            <a:extLst>
              <a:ext uri="{FF2B5EF4-FFF2-40B4-BE49-F238E27FC236}">
                <a16:creationId xmlns:a16="http://schemas.microsoft.com/office/drawing/2014/main" id="{11EA93F8-8E34-423E-918A-63F08B4D2FEE}"/>
              </a:ext>
            </a:extLst>
          </p:cNvPr>
          <p:cNvSpPr>
            <a:spLocks noGrp="1"/>
          </p:cNvSpPr>
          <p:nvPr>
            <p:ph type="subTitle" idx="1"/>
          </p:nvPr>
        </p:nvSpPr>
        <p:spPr/>
        <p:txBody>
          <a:bodyPr/>
          <a:lstStyle/>
          <a:p>
            <a:endParaRPr lang="en-IN"/>
          </a:p>
        </p:txBody>
      </p:sp>
      <p:sp>
        <p:nvSpPr>
          <p:cNvPr id="7" name="Title 6">
            <a:extLst>
              <a:ext uri="{FF2B5EF4-FFF2-40B4-BE49-F238E27FC236}">
                <a16:creationId xmlns:a16="http://schemas.microsoft.com/office/drawing/2014/main" id="{4E665511-0E53-4499-84AF-E500DE603E6C}"/>
              </a:ext>
            </a:extLst>
          </p:cNvPr>
          <p:cNvSpPr>
            <a:spLocks noGrp="1"/>
          </p:cNvSpPr>
          <p:nvPr>
            <p:ph type="title" idx="2"/>
          </p:nvPr>
        </p:nvSpPr>
        <p:spPr/>
        <p:txBody>
          <a:bodyPr/>
          <a:lstStyle/>
          <a:p>
            <a:endParaRPr lang="en-IN"/>
          </a:p>
        </p:txBody>
      </p:sp>
      <p:sp>
        <p:nvSpPr>
          <p:cNvPr id="9" name="Subtitle 8">
            <a:extLst>
              <a:ext uri="{FF2B5EF4-FFF2-40B4-BE49-F238E27FC236}">
                <a16:creationId xmlns:a16="http://schemas.microsoft.com/office/drawing/2014/main" id="{4CC7FE99-1164-4202-B3A4-A7D031CB8DA5}"/>
              </a:ext>
            </a:extLst>
          </p:cNvPr>
          <p:cNvSpPr>
            <a:spLocks noGrp="1"/>
          </p:cNvSpPr>
          <p:nvPr>
            <p:ph type="subTitle" idx="3"/>
          </p:nvPr>
        </p:nvSpPr>
        <p:spPr/>
        <p:txBody>
          <a:bodyPr/>
          <a:lstStyle/>
          <a:p>
            <a:endParaRPr lang="en-IN"/>
          </a:p>
        </p:txBody>
      </p:sp>
      <p:sp>
        <p:nvSpPr>
          <p:cNvPr id="11" name="Title 10">
            <a:extLst>
              <a:ext uri="{FF2B5EF4-FFF2-40B4-BE49-F238E27FC236}">
                <a16:creationId xmlns:a16="http://schemas.microsoft.com/office/drawing/2014/main" id="{23DFED0F-1C7B-4A5D-8D74-20ABEDCA8273}"/>
              </a:ext>
            </a:extLst>
          </p:cNvPr>
          <p:cNvSpPr>
            <a:spLocks noGrp="1"/>
          </p:cNvSpPr>
          <p:nvPr>
            <p:ph type="title" idx="4"/>
          </p:nvPr>
        </p:nvSpPr>
        <p:spPr/>
        <p:txBody>
          <a:bodyPr/>
          <a:lstStyle/>
          <a:p>
            <a:endParaRPr lang="en-IN"/>
          </a:p>
        </p:txBody>
      </p:sp>
      <p:sp>
        <p:nvSpPr>
          <p:cNvPr id="13" name="Subtitle 12">
            <a:extLst>
              <a:ext uri="{FF2B5EF4-FFF2-40B4-BE49-F238E27FC236}">
                <a16:creationId xmlns:a16="http://schemas.microsoft.com/office/drawing/2014/main" id="{EB2198B5-F8B4-46C8-BCAB-CB0F1D13EA6A}"/>
              </a:ext>
            </a:extLst>
          </p:cNvPr>
          <p:cNvSpPr>
            <a:spLocks noGrp="1"/>
          </p:cNvSpPr>
          <p:nvPr>
            <p:ph type="subTitle" idx="5"/>
          </p:nvPr>
        </p:nvSpPr>
        <p:spPr/>
        <p:txBody>
          <a:bodyPr/>
          <a:lstStyle/>
          <a:p>
            <a:endParaRPr lang="en-IN"/>
          </a:p>
        </p:txBody>
      </p:sp>
      <p:sp>
        <p:nvSpPr>
          <p:cNvPr id="15" name="Title 14">
            <a:extLst>
              <a:ext uri="{FF2B5EF4-FFF2-40B4-BE49-F238E27FC236}">
                <a16:creationId xmlns:a16="http://schemas.microsoft.com/office/drawing/2014/main" id="{826511EB-4A04-4858-8C84-A11394164B72}"/>
              </a:ext>
            </a:extLst>
          </p:cNvPr>
          <p:cNvSpPr>
            <a:spLocks noGrp="1"/>
          </p:cNvSpPr>
          <p:nvPr>
            <p:ph type="title" idx="8"/>
          </p:nvPr>
        </p:nvSpPr>
        <p:spPr/>
        <p:txBody>
          <a:bodyPr/>
          <a:lstStyle/>
          <a:p>
            <a:endParaRPr lang="en-IN"/>
          </a:p>
        </p:txBody>
      </p:sp>
      <p:sp>
        <p:nvSpPr>
          <p:cNvPr id="17" name="Title 16">
            <a:extLst>
              <a:ext uri="{FF2B5EF4-FFF2-40B4-BE49-F238E27FC236}">
                <a16:creationId xmlns:a16="http://schemas.microsoft.com/office/drawing/2014/main" id="{8B6C9C44-7E89-4044-80CD-04B2E77AABEC}"/>
              </a:ext>
            </a:extLst>
          </p:cNvPr>
          <p:cNvSpPr>
            <a:spLocks noGrp="1"/>
          </p:cNvSpPr>
          <p:nvPr>
            <p:ph type="title" idx="13"/>
          </p:nvPr>
        </p:nvSpPr>
        <p:spPr/>
        <p:txBody>
          <a:bodyPr/>
          <a:lstStyle/>
          <a:p>
            <a:endParaRPr lang="en-IN"/>
          </a:p>
        </p:txBody>
      </p:sp>
      <p:sp>
        <p:nvSpPr>
          <p:cNvPr id="19" name="Title 18">
            <a:extLst>
              <a:ext uri="{FF2B5EF4-FFF2-40B4-BE49-F238E27FC236}">
                <a16:creationId xmlns:a16="http://schemas.microsoft.com/office/drawing/2014/main" id="{6E70D99C-B395-4E4D-B0DB-7E31252E9797}"/>
              </a:ext>
            </a:extLst>
          </p:cNvPr>
          <p:cNvSpPr>
            <a:spLocks noGrp="1"/>
          </p:cNvSpPr>
          <p:nvPr>
            <p:ph type="title" idx="14"/>
          </p:nvPr>
        </p:nvSpPr>
        <p:spPr/>
        <p:txBody>
          <a:bodyPr/>
          <a:lstStyle/>
          <a:p>
            <a:endParaRPr lang="en-IN"/>
          </a:p>
        </p:txBody>
      </p:sp>
      <p:sp>
        <p:nvSpPr>
          <p:cNvPr id="37" name="TextBox 36">
            <a:extLst>
              <a:ext uri="{FF2B5EF4-FFF2-40B4-BE49-F238E27FC236}">
                <a16:creationId xmlns:a16="http://schemas.microsoft.com/office/drawing/2014/main" id="{CB42CC36-8097-42CC-B9C9-9E676C4AB882}"/>
              </a:ext>
            </a:extLst>
          </p:cNvPr>
          <p:cNvSpPr txBox="1"/>
          <p:nvPr/>
        </p:nvSpPr>
        <p:spPr>
          <a:xfrm>
            <a:off x="475198" y="1677373"/>
            <a:ext cx="6604258" cy="1323439"/>
          </a:xfrm>
          <a:prstGeom prst="rect">
            <a:avLst/>
          </a:prstGeom>
          <a:noFill/>
        </p:spPr>
        <p:txBody>
          <a:bodyPr wrap="square">
            <a:spAutoFit/>
          </a:bodyPr>
          <a:lstStyle/>
          <a:p>
            <a:pPr marL="0" lvl="0" indent="0" algn="l" rtl="0">
              <a:spcBef>
                <a:spcPts val="0"/>
              </a:spcBef>
              <a:spcAft>
                <a:spcPts val="0"/>
              </a:spcAft>
              <a:buNone/>
            </a:pPr>
            <a:r>
              <a:rPr lang="en-US">
                <a:solidFill>
                  <a:schemeClr val="bg1">
                    <a:lumMod val="60000"/>
                    <a:lumOff val="40000"/>
                  </a:schemeClr>
                </a:solidFill>
              </a:rPr>
              <a:t>Classification is the process of dividing the datasets into different categories or groups by adding labels. In other words,it is a technique of categorizing different observations into different categories.</a:t>
            </a:r>
          </a:p>
          <a:p>
            <a:pPr marL="0" lvl="0" indent="0" algn="l" rtl="0">
              <a:spcBef>
                <a:spcPts val="1200"/>
              </a:spcBef>
              <a:spcAft>
                <a:spcPts val="1200"/>
              </a:spcAft>
              <a:buNone/>
            </a:pPr>
            <a:r>
              <a:rPr lang="en-US">
                <a:solidFill>
                  <a:schemeClr val="bg1">
                    <a:lumMod val="60000"/>
                    <a:lumOff val="40000"/>
                  </a:schemeClr>
                </a:solidFill>
              </a:rPr>
              <a:t>Note: It adds the data points to a particular labelled group on the basis of some condition.</a:t>
            </a:r>
          </a:p>
        </p:txBody>
      </p:sp>
      <p:sp>
        <p:nvSpPr>
          <p:cNvPr id="39" name="TextBox 38">
            <a:extLst>
              <a:ext uri="{FF2B5EF4-FFF2-40B4-BE49-F238E27FC236}">
                <a16:creationId xmlns:a16="http://schemas.microsoft.com/office/drawing/2014/main" id="{87F1B708-1895-45AD-933E-A2BFC8E8BE5D}"/>
              </a:ext>
            </a:extLst>
          </p:cNvPr>
          <p:cNvSpPr txBox="1"/>
          <p:nvPr/>
        </p:nvSpPr>
        <p:spPr>
          <a:xfrm>
            <a:off x="475198" y="642231"/>
            <a:ext cx="6328801" cy="646331"/>
          </a:xfrm>
          <a:prstGeom prst="rect">
            <a:avLst/>
          </a:prstGeom>
          <a:noFill/>
        </p:spPr>
        <p:txBody>
          <a:bodyPr wrap="square">
            <a:spAutoFit/>
          </a:bodyPr>
          <a:lstStyle/>
          <a:p>
            <a:r>
              <a:rPr lang="en" sz="3600" b="1">
                <a:solidFill>
                  <a:schemeClr val="accent5">
                    <a:lumMod val="50000"/>
                    <a:lumOff val="50000"/>
                  </a:schemeClr>
                </a:solidFill>
              </a:rPr>
              <a:t>What is Classification??</a:t>
            </a:r>
            <a:endParaRPr lang="en-IN" sz="3600" b="1">
              <a:solidFill>
                <a:schemeClr val="accent5">
                  <a:lumMod val="50000"/>
                  <a:lumOff val="50000"/>
                </a:schemeClr>
              </a:solidFill>
            </a:endParaRPr>
          </a:p>
        </p:txBody>
      </p:sp>
      <p:sp>
        <p:nvSpPr>
          <p:cNvPr id="23" name="Title 22">
            <a:extLst>
              <a:ext uri="{FF2B5EF4-FFF2-40B4-BE49-F238E27FC236}">
                <a16:creationId xmlns:a16="http://schemas.microsoft.com/office/drawing/2014/main" id="{34B03184-48B1-4A83-9BDD-00525FCF79E3}"/>
              </a:ext>
            </a:extLst>
          </p:cNvPr>
          <p:cNvSpPr>
            <a:spLocks noGrp="1"/>
          </p:cNvSpPr>
          <p:nvPr>
            <p:ph type="title" idx="9"/>
          </p:nvPr>
        </p:nvSpPr>
        <p:spPr/>
        <p:txBody>
          <a:bodyPr/>
          <a:lstStyle/>
          <a:p>
            <a:endParaRPr lang="en-IN"/>
          </a:p>
        </p:txBody>
      </p:sp>
    </p:spTree>
    <p:extLst>
      <p:ext uri="{BB962C8B-B14F-4D97-AF65-F5344CB8AC3E}">
        <p14:creationId xmlns:p14="http://schemas.microsoft.com/office/powerpoint/2010/main" val="334098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2" name="Google Shape;12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8"/>
          <p:cNvPicPr preferRelativeResize="0"/>
          <p:nvPr/>
        </p:nvPicPr>
        <p:blipFill>
          <a:blip r:embed="rId3">
            <a:alphaModFix/>
          </a:blip>
          <a:stretch>
            <a:fillRect/>
          </a:stretch>
        </p:blipFill>
        <p:spPr>
          <a:xfrm>
            <a:off x="80962" y="309562"/>
            <a:ext cx="8982075" cy="4524375"/>
          </a:xfrm>
          <a:prstGeom prst="rect">
            <a:avLst/>
          </a:prstGeom>
          <a:noFill/>
          <a:ln>
            <a:noFill/>
          </a:ln>
        </p:spPr>
      </p:pic>
    </p:spTree>
    <p:extLst>
      <p:ext uri="{BB962C8B-B14F-4D97-AF65-F5344CB8AC3E}">
        <p14:creationId xmlns:p14="http://schemas.microsoft.com/office/powerpoint/2010/main" val="73457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9"/>
          <p:cNvPicPr preferRelativeResize="0"/>
          <p:nvPr/>
        </p:nvPicPr>
        <p:blipFill rotWithShape="1">
          <a:blip r:embed="rId3">
            <a:alphaModFix/>
          </a:blip>
          <a:srcRect l="3353" r="35786"/>
          <a:stretch/>
        </p:blipFill>
        <p:spPr>
          <a:xfrm>
            <a:off x="127513" y="192625"/>
            <a:ext cx="8743723" cy="724700"/>
          </a:xfrm>
          <a:prstGeom prst="rect">
            <a:avLst/>
          </a:prstGeom>
          <a:noFill/>
          <a:ln>
            <a:noFill/>
          </a:ln>
        </p:spPr>
      </p:pic>
      <p:pic>
        <p:nvPicPr>
          <p:cNvPr id="129" name="Google Shape;129;p29"/>
          <p:cNvPicPr preferRelativeResize="0"/>
          <p:nvPr/>
        </p:nvPicPr>
        <p:blipFill>
          <a:blip r:embed="rId4">
            <a:alphaModFix/>
          </a:blip>
          <a:stretch>
            <a:fillRect/>
          </a:stretch>
        </p:blipFill>
        <p:spPr>
          <a:xfrm>
            <a:off x="1372775" y="1407563"/>
            <a:ext cx="5524500" cy="3248025"/>
          </a:xfrm>
          <a:prstGeom prst="rect">
            <a:avLst/>
          </a:prstGeom>
          <a:noFill/>
          <a:ln>
            <a:noFill/>
          </a:ln>
        </p:spPr>
      </p:pic>
    </p:spTree>
    <p:extLst>
      <p:ext uri="{BB962C8B-B14F-4D97-AF65-F5344CB8AC3E}">
        <p14:creationId xmlns:p14="http://schemas.microsoft.com/office/powerpoint/2010/main" val="140667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5" name="Google Shape;13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6" name="Google Shape;136;p30"/>
          <p:cNvPicPr preferRelativeResize="0"/>
          <p:nvPr/>
        </p:nvPicPr>
        <p:blipFill>
          <a:blip r:embed="rId3">
            <a:alphaModFix/>
          </a:blip>
          <a:stretch>
            <a:fillRect/>
          </a:stretch>
        </p:blipFill>
        <p:spPr>
          <a:xfrm>
            <a:off x="234108" y="0"/>
            <a:ext cx="8675783" cy="5143500"/>
          </a:xfrm>
          <a:prstGeom prst="rect">
            <a:avLst/>
          </a:prstGeom>
          <a:noFill/>
          <a:ln>
            <a:noFill/>
          </a:ln>
        </p:spPr>
      </p:pic>
    </p:spTree>
    <p:extLst>
      <p:ext uri="{BB962C8B-B14F-4D97-AF65-F5344CB8AC3E}">
        <p14:creationId xmlns:p14="http://schemas.microsoft.com/office/powerpoint/2010/main" val="180931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cision Tree Algorithm, Explained - KDnuggets">
            <a:extLst>
              <a:ext uri="{FF2B5EF4-FFF2-40B4-BE49-F238E27FC236}">
                <a16:creationId xmlns:a16="http://schemas.microsoft.com/office/drawing/2014/main" id="{87F276DC-40F5-454C-A31B-4A520F57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4" y="788195"/>
            <a:ext cx="428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024164-BAB2-44E8-AC98-48DB7A7BBEE1}"/>
              </a:ext>
            </a:extLst>
          </p:cNvPr>
          <p:cNvSpPr txBox="1"/>
          <p:nvPr/>
        </p:nvSpPr>
        <p:spPr>
          <a:xfrm>
            <a:off x="200026" y="1202857"/>
            <a:ext cx="4371974" cy="738664"/>
          </a:xfrm>
          <a:prstGeom prst="rect">
            <a:avLst/>
          </a:prstGeom>
          <a:noFill/>
        </p:spPr>
        <p:txBody>
          <a:bodyPr wrap="square">
            <a:spAutoFit/>
          </a:bodyPr>
          <a:lstStyle/>
          <a:p>
            <a:r>
              <a:rPr lang="en-US" b="0" i="0">
                <a:solidFill>
                  <a:schemeClr val="bg1">
                    <a:lumMod val="60000"/>
                    <a:lumOff val="40000"/>
                  </a:schemeClr>
                </a:solidFill>
                <a:effectLst/>
                <a:latin typeface="Open Sans" panose="020B0606030504020204" pitchFamily="34" charset="0"/>
              </a:rPr>
              <a:t>Classification is a process of categorizing a given set of data into classes</a:t>
            </a:r>
            <a:r>
              <a:rPr lang="en-US">
                <a:solidFill>
                  <a:schemeClr val="bg1">
                    <a:lumMod val="60000"/>
                    <a:lumOff val="40000"/>
                  </a:schemeClr>
                </a:solidFill>
                <a:latin typeface="Open Sans" panose="020B0606030504020204" pitchFamily="34" charset="0"/>
              </a:rPr>
              <a:t>.</a:t>
            </a:r>
            <a:r>
              <a:rPr lang="en-US" b="0" i="0">
                <a:solidFill>
                  <a:schemeClr val="bg1">
                    <a:lumMod val="60000"/>
                    <a:lumOff val="40000"/>
                  </a:schemeClr>
                </a:solidFill>
                <a:effectLst/>
                <a:latin typeface="Open Sans" panose="020B0606030504020204" pitchFamily="34" charset="0"/>
              </a:rPr>
              <a:t> The classes are often referred to as target, label or categories.</a:t>
            </a:r>
            <a:endParaRPr lang="en-IN">
              <a:solidFill>
                <a:schemeClr val="bg1">
                  <a:lumMod val="60000"/>
                  <a:lumOff val="40000"/>
                </a:schemeClr>
              </a:solidFill>
            </a:endParaRPr>
          </a:p>
        </p:txBody>
      </p:sp>
      <p:pic>
        <p:nvPicPr>
          <p:cNvPr id="3076" name="Picture 4" descr="Classification In Machine Learning">
            <a:extLst>
              <a:ext uri="{FF2B5EF4-FFF2-40B4-BE49-F238E27FC236}">
                <a16:creationId xmlns:a16="http://schemas.microsoft.com/office/drawing/2014/main" id="{85755732-BF88-4DB2-95E0-E51967FED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06" y="2311391"/>
            <a:ext cx="26003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823357"/>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2699</TotalTime>
  <Words>624</Words>
  <Application>Microsoft Office PowerPoint</Application>
  <PresentationFormat>On-screen Show (16:9)</PresentationFormat>
  <Paragraphs>55</Paragraphs>
  <Slides>23</Slides>
  <Notes>10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erdana</vt:lpstr>
      <vt:lpstr>Fira Sans Condensed Light</vt:lpstr>
      <vt:lpstr>Lato</vt:lpstr>
      <vt:lpstr>Open Sans</vt:lpstr>
      <vt:lpstr>Proxima Nova</vt:lpstr>
      <vt:lpstr>inter-regular</vt:lpstr>
      <vt:lpstr>Rajdhani</vt:lpstr>
      <vt:lpstr>Wingdings</vt:lpstr>
      <vt:lpstr>charter</vt:lpstr>
      <vt:lpstr>inter-bold</vt:lpstr>
      <vt:lpstr>Arial</vt:lpstr>
      <vt:lpstr>Anton</vt:lpstr>
      <vt:lpstr>inherit</vt:lpstr>
      <vt:lpstr>proxima_novaregular</vt:lpstr>
      <vt:lpstr>Advent Pro Light</vt:lpstr>
      <vt:lpstr>Spearmint</vt:lpstr>
      <vt:lpstr>Ai Tech Agency by Slidesgo</vt:lpstr>
      <vt:lpstr>PowerPoint Presentation</vt:lpstr>
      <vt:lpstr>Machine Learning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classification used??</vt:lpstr>
      <vt:lpstr>What is Regression?</vt:lpstr>
      <vt:lpstr>PowerPoint Presentation</vt:lpstr>
      <vt:lpstr>PowerPoint Presentation</vt:lpstr>
      <vt:lpstr>PowerPoint Presentation</vt:lpstr>
      <vt:lpstr>What is Clustering?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Algorithms</dc:title>
  <dc:creator>Dikshita</dc:creator>
  <cp:lastModifiedBy>dikshitapadte19@gmail.com</cp:lastModifiedBy>
  <cp:revision>7</cp:revision>
  <dcterms:modified xsi:type="dcterms:W3CDTF">2022-03-19T18:43:18Z</dcterms:modified>
</cp:coreProperties>
</file>